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9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97.xml" ContentType="application/vnd.openxmlformats-officedocument.presentationml.slide+xml"/>
  <Override PartName="/ppt/slides/slide10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05.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s/slide79.xml" ContentType="application/vnd.openxmlformats-officedocument.presentationml.slide+xml"/>
  <Override PartName="/ppt/slides/slide109.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7" r:id="rId51"/>
    <p:sldId id="306" r:id="rId52"/>
    <p:sldId id="308" r:id="rId53"/>
    <p:sldId id="309" r:id="rId54"/>
    <p:sldId id="310"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39" r:id="rId84"/>
    <p:sldId id="340" r:id="rId85"/>
    <p:sldId id="343" r:id="rId86"/>
    <p:sldId id="341" r:id="rId87"/>
    <p:sldId id="342" r:id="rId88"/>
    <p:sldId id="344" r:id="rId89"/>
    <p:sldId id="345" r:id="rId90"/>
    <p:sldId id="346" r:id="rId91"/>
    <p:sldId id="347" r:id="rId92"/>
    <p:sldId id="348" r:id="rId93"/>
    <p:sldId id="349" r:id="rId94"/>
    <p:sldId id="350" r:id="rId95"/>
    <p:sldId id="351" r:id="rId96"/>
    <p:sldId id="352" r:id="rId97"/>
    <p:sldId id="353" r:id="rId98"/>
    <p:sldId id="354" r:id="rId99"/>
    <p:sldId id="355" r:id="rId100"/>
    <p:sldId id="356" r:id="rId101"/>
    <p:sldId id="357" r:id="rId102"/>
    <p:sldId id="358" r:id="rId103"/>
    <p:sldId id="359" r:id="rId104"/>
    <p:sldId id="360" r:id="rId105"/>
    <p:sldId id="361" r:id="rId106"/>
    <p:sldId id="362" r:id="rId107"/>
    <p:sldId id="363" r:id="rId108"/>
    <p:sldId id="364" r:id="rId109"/>
    <p:sldId id="365" r:id="rId110"/>
    <p:sldId id="366" r:id="rId111"/>
    <p:sldId id="367" r:id="rId1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34"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10/4/2017</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b="1" dirty="0" smtClean="0"/>
              <a:t>Process Overview</a:t>
            </a:r>
            <a:endParaRPr lang="en-US" sz="72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normAutofit/>
          </a:bodyPr>
          <a:lstStyle/>
          <a:p>
            <a:pPr algn="ctr">
              <a:buNone/>
            </a:pPr>
            <a:r>
              <a:rPr lang="en-US" b="1" u="sng" dirty="0" smtClean="0"/>
              <a:t>Where will it be used? </a:t>
            </a:r>
          </a:p>
          <a:p>
            <a:r>
              <a:rPr lang="en-US" dirty="0" smtClean="0"/>
              <a:t>At this early stage, it is helpful to get a general idea of where the new system might be used.</a:t>
            </a:r>
          </a:p>
          <a:p>
            <a:pPr algn="just"/>
            <a:r>
              <a:rPr lang="en-US" dirty="0" smtClean="0"/>
              <a:t> It should be determined that if the new system is </a:t>
            </a:r>
            <a:r>
              <a:rPr lang="en-US" u="sng" dirty="0" smtClean="0"/>
              <a:t>mission-critical software</a:t>
            </a:r>
            <a:r>
              <a:rPr lang="en-US" dirty="0" smtClean="0"/>
              <a:t> for the organization, </a:t>
            </a:r>
            <a:r>
              <a:rPr lang="en-US" u="sng" dirty="0" smtClean="0"/>
              <a:t>experimental software</a:t>
            </a:r>
            <a:r>
              <a:rPr lang="en-US" dirty="0" smtClean="0"/>
              <a:t>, or a </a:t>
            </a:r>
            <a:r>
              <a:rPr lang="en-US" u="sng" dirty="0" smtClean="0"/>
              <a:t>new capability</a:t>
            </a:r>
            <a:r>
              <a:rPr lang="en-US" dirty="0" smtClean="0"/>
              <a:t> that can be deployed without disrupting the workflow.</a:t>
            </a:r>
          </a:p>
          <a:p>
            <a:pPr algn="just"/>
            <a:r>
              <a:rPr lang="en-US" dirty="0" smtClean="0"/>
              <a:t> A rough idea about how the new system will complement the existing systems is also essential. </a:t>
            </a:r>
            <a:endParaRPr lang="en-US" dirty="0"/>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a:bodyPr>
          <a:lstStyle/>
          <a:p>
            <a:pPr>
              <a:buNone/>
            </a:pPr>
            <a:r>
              <a:rPr lang="en-US" b="1" i="1" u="sng" dirty="0" smtClean="0"/>
              <a:t>ATM example: Some variations and exceptions follow.</a:t>
            </a:r>
            <a:endParaRPr lang="en-IN" b="1" i="1" u="sng" dirty="0" smtClean="0"/>
          </a:p>
          <a:p>
            <a:pPr lvl="0"/>
            <a:r>
              <a:rPr lang="en-US" dirty="0" smtClean="0"/>
              <a:t>The ATM can't read the card.</a:t>
            </a:r>
            <a:endParaRPr lang="en-IN" dirty="0" smtClean="0"/>
          </a:p>
          <a:p>
            <a:pPr lvl="0"/>
            <a:r>
              <a:rPr lang="en-US" dirty="0" smtClean="0"/>
              <a:t>The card has expired.</a:t>
            </a:r>
            <a:endParaRPr lang="en-IN" dirty="0" smtClean="0"/>
          </a:p>
          <a:p>
            <a:pPr lvl="0"/>
            <a:r>
              <a:rPr lang="en-US" dirty="0" smtClean="0"/>
              <a:t>The ATM times out waiting for a response.</a:t>
            </a:r>
            <a:endParaRPr lang="en-IN" dirty="0" smtClean="0"/>
          </a:p>
          <a:p>
            <a:pPr lvl="0"/>
            <a:r>
              <a:rPr lang="en-US" dirty="0" smtClean="0"/>
              <a:t>The amount is invalid.</a:t>
            </a:r>
            <a:endParaRPr lang="en-IN" dirty="0" smtClean="0"/>
          </a:p>
          <a:p>
            <a:pPr lvl="0"/>
            <a:r>
              <a:rPr lang="en-US" dirty="0" smtClean="0"/>
              <a:t>The machine is out of cash or paper. </a:t>
            </a:r>
            <a:endParaRPr lang="en-IN" dirty="0" smtClean="0"/>
          </a:p>
          <a:p>
            <a:pPr lvl="0"/>
            <a:r>
              <a:rPr lang="en-US" dirty="0" smtClean="0"/>
              <a:t>The communication lines are down.</a:t>
            </a:r>
            <a:endParaRPr lang="en-IN" dirty="0" smtClean="0"/>
          </a:p>
          <a:p>
            <a:r>
              <a:rPr lang="en-US" dirty="0" smtClean="0"/>
              <a:t>The transaction is rejected because of suspicious patterns of card usage</a:t>
            </a:r>
            <a:endParaRPr lang="en-IN" dirty="0"/>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dirty="0" smtClean="0"/>
              <a:t>Finding External Events</a:t>
            </a:r>
            <a:endParaRPr lang="en-IN" dirty="0"/>
          </a:p>
        </p:txBody>
      </p:sp>
      <p:sp>
        <p:nvSpPr>
          <p:cNvPr id="3" name="Content Placeholder 2"/>
          <p:cNvSpPr>
            <a:spLocks noGrp="1"/>
          </p:cNvSpPr>
          <p:nvPr>
            <p:ph idx="1"/>
          </p:nvPr>
        </p:nvSpPr>
        <p:spPr>
          <a:xfrm>
            <a:off x="228600" y="914400"/>
            <a:ext cx="8686800" cy="5211763"/>
          </a:xfrm>
        </p:spPr>
        <p:txBody>
          <a:bodyPr/>
          <a:lstStyle/>
          <a:p>
            <a:pPr algn="just"/>
            <a:r>
              <a:rPr lang="en-US" dirty="0" smtClean="0"/>
              <a:t>Scenarios are examined </a:t>
            </a:r>
            <a:r>
              <a:rPr lang="en-US" u="sng" dirty="0" smtClean="0"/>
              <a:t>to find all external events</a:t>
            </a:r>
            <a:r>
              <a:rPr lang="en-US" dirty="0" smtClean="0"/>
              <a:t> - include all inputs, decisions, interrupts, and interactions to or from users or external devices. </a:t>
            </a:r>
          </a:p>
          <a:p>
            <a:pPr algn="just"/>
            <a:r>
              <a:rPr lang="en-US" dirty="0" smtClean="0"/>
              <a:t>An event can trigger </a:t>
            </a:r>
            <a:r>
              <a:rPr lang="en-US" u="sng" dirty="0" smtClean="0"/>
              <a:t>effects for a target object</a:t>
            </a:r>
            <a:r>
              <a:rPr lang="en-US" dirty="0" smtClean="0"/>
              <a:t>. </a:t>
            </a:r>
          </a:p>
          <a:p>
            <a:pPr algn="just"/>
            <a:r>
              <a:rPr lang="en-US" u="sng" dirty="0" smtClean="0"/>
              <a:t>Internal computation steps are not events</a:t>
            </a:r>
            <a:r>
              <a:rPr lang="en-US" dirty="0" smtClean="0"/>
              <a:t>, except for computations that interact with the external world.</a:t>
            </a:r>
            <a:endParaRPr lang="en-IN" dirty="0"/>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0"/>
            <a:ext cx="8610600" cy="6126163"/>
          </a:xfrm>
        </p:spPr>
        <p:txBody>
          <a:bodyPr/>
          <a:lstStyle/>
          <a:p>
            <a:pPr lvl="0" algn="just"/>
            <a:r>
              <a:rPr lang="en-US" u="sng" dirty="0" smtClean="0"/>
              <a:t>A transmittal of information to an object</a:t>
            </a:r>
            <a:r>
              <a:rPr lang="en-US" dirty="0" smtClean="0"/>
              <a:t> is an event. E.g. </a:t>
            </a:r>
            <a:r>
              <a:rPr lang="en-US" i="1" dirty="0" smtClean="0"/>
              <a:t>enter password </a:t>
            </a:r>
            <a:r>
              <a:rPr lang="en-US" dirty="0" smtClean="0"/>
              <a:t>is a message sent from external agent </a:t>
            </a:r>
            <a:r>
              <a:rPr lang="en-US" i="1" dirty="0" smtClean="0"/>
              <a:t>User </a:t>
            </a:r>
            <a:r>
              <a:rPr lang="en-US" dirty="0" smtClean="0"/>
              <a:t>to application object </a:t>
            </a:r>
            <a:r>
              <a:rPr lang="en-US" i="1" dirty="0" smtClean="0"/>
              <a:t>ATM. </a:t>
            </a:r>
            <a:r>
              <a:rPr lang="en-US" dirty="0" smtClean="0"/>
              <a:t>Some information flows are implicit. Many events have parameters.</a:t>
            </a:r>
          </a:p>
          <a:p>
            <a:pPr lvl="0" algn="just"/>
            <a:r>
              <a:rPr lang="en-US" dirty="0" smtClean="0"/>
              <a:t>A </a:t>
            </a:r>
            <a:r>
              <a:rPr lang="en-US" u="sng" dirty="0" smtClean="0"/>
              <a:t>sequence diagram</a:t>
            </a:r>
            <a:r>
              <a:rPr lang="en-US" dirty="0" smtClean="0"/>
              <a:t> is prepared for each scenario. A </a:t>
            </a:r>
            <a:r>
              <a:rPr lang="en-US" i="1" dirty="0" smtClean="0"/>
              <a:t>sequence diagram </a:t>
            </a:r>
            <a:r>
              <a:rPr lang="en-US" dirty="0" smtClean="0"/>
              <a:t>shows the </a:t>
            </a:r>
            <a:r>
              <a:rPr lang="en-US" u="sng" dirty="0" smtClean="0"/>
              <a:t>participants in an interaction and the sequence of messages among them</a:t>
            </a:r>
            <a:r>
              <a:rPr lang="en-US" dirty="0" smtClean="0"/>
              <a:t>; </a:t>
            </a:r>
            <a:r>
              <a:rPr lang="en-US" u="sng" dirty="0" smtClean="0"/>
              <a:t>each participant is assigned a column in a table</a:t>
            </a:r>
            <a:r>
              <a:rPr lang="en-US" dirty="0" smtClean="0"/>
              <a:t>.</a:t>
            </a:r>
            <a:endParaRPr lang="en-IN" dirty="0" smtClean="0"/>
          </a:p>
          <a:p>
            <a:endParaRPr lang="en-IN" dirty="0"/>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6400800"/>
          </a:xfrm>
        </p:spPr>
        <p:txBody>
          <a:bodyPr>
            <a:normAutofit/>
          </a:bodyPr>
          <a:lstStyle/>
          <a:p>
            <a:pPr lvl="0" algn="just"/>
            <a:r>
              <a:rPr lang="en-US" dirty="0" smtClean="0"/>
              <a:t>The sequence diagram clearly shows the </a:t>
            </a:r>
            <a:r>
              <a:rPr lang="en-US" u="sng" dirty="0" smtClean="0"/>
              <a:t>sender and receiver</a:t>
            </a:r>
            <a:r>
              <a:rPr lang="en-US" dirty="0" smtClean="0"/>
              <a:t> of each event.</a:t>
            </a:r>
          </a:p>
          <a:p>
            <a:pPr lvl="0" algn="just"/>
            <a:r>
              <a:rPr lang="en-US" dirty="0" smtClean="0"/>
              <a:t> If more than one object of the same class participates in the scenario, a separate column is assigned to each object. </a:t>
            </a:r>
          </a:p>
          <a:p>
            <a:pPr lvl="0" algn="just"/>
            <a:r>
              <a:rPr lang="en-US" dirty="0" smtClean="0"/>
              <a:t>By scanning a particular column in the diagram, one can see the events that directly affect a particular object.</a:t>
            </a:r>
          </a:p>
          <a:p>
            <a:pPr lvl="0" algn="just"/>
            <a:r>
              <a:rPr lang="en-US" dirty="0" smtClean="0"/>
              <a:t> Events that each class sends and receives can be then summarized from the sequence diagrams. </a:t>
            </a:r>
            <a:endParaRPr lang="en-IN" dirty="0" smtClean="0"/>
          </a:p>
          <a:p>
            <a:endParaRPr lang="en-IN" dirty="0"/>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381000" y="381000"/>
            <a:ext cx="8458200" cy="57451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smtClean="0"/>
              <a:t/>
            </a:r>
            <a:br>
              <a:rPr lang="en-US" dirty="0" smtClean="0"/>
            </a:br>
            <a:r>
              <a:rPr lang="en-US" dirty="0" smtClean="0"/>
              <a:t>Preparing Activity Diagrams for Complex Use Cases</a:t>
            </a:r>
            <a:r>
              <a:rPr lang="en-IN" dirty="0" smtClean="0"/>
              <a:t/>
            </a:r>
            <a:br>
              <a:rPr lang="en-IN" dirty="0" smtClean="0"/>
            </a:br>
            <a:endParaRPr lang="en-IN" dirty="0"/>
          </a:p>
        </p:txBody>
      </p:sp>
      <p:sp>
        <p:nvSpPr>
          <p:cNvPr id="3" name="Content Placeholder 2"/>
          <p:cNvSpPr>
            <a:spLocks noGrp="1"/>
          </p:cNvSpPr>
          <p:nvPr>
            <p:ph idx="1"/>
          </p:nvPr>
        </p:nvSpPr>
        <p:spPr/>
        <p:txBody>
          <a:bodyPr>
            <a:normAutofit fontScale="92500" lnSpcReduction="10000"/>
          </a:bodyPr>
          <a:lstStyle/>
          <a:p>
            <a:pPr lvl="0" algn="just"/>
            <a:r>
              <a:rPr lang="en-US" dirty="0" smtClean="0"/>
              <a:t>Sequence diagrams capture the dialog and interplay between actors, but they do not clearly show alternatives and decisions.</a:t>
            </a:r>
          </a:p>
          <a:p>
            <a:pPr lvl="0" algn="just"/>
            <a:r>
              <a:rPr lang="en-US" dirty="0" smtClean="0"/>
              <a:t> E.g. One sequence diagram is needed for the main flow of interaction and additional sequence diagrams are needed for each error and decision point. </a:t>
            </a:r>
          </a:p>
          <a:p>
            <a:pPr lvl="0" algn="just"/>
            <a:r>
              <a:rPr lang="en-US" dirty="0" smtClean="0"/>
              <a:t>Activity diagrams </a:t>
            </a:r>
            <a:r>
              <a:rPr lang="en-US" u="sng" dirty="0" smtClean="0"/>
              <a:t>consolidate all this behavior by documenting </a:t>
            </a:r>
            <a:r>
              <a:rPr lang="en-US" b="1" i="1" u="sng" dirty="0" smtClean="0"/>
              <a:t>forks</a:t>
            </a:r>
            <a:r>
              <a:rPr lang="en-US" u="sng" dirty="0" smtClean="0"/>
              <a:t> and </a:t>
            </a:r>
            <a:r>
              <a:rPr lang="en-US" b="1" i="1" u="sng" dirty="0" smtClean="0"/>
              <a:t>merges</a:t>
            </a:r>
            <a:r>
              <a:rPr lang="en-US" u="sng" dirty="0" smtClean="0"/>
              <a:t> in the control flow</a:t>
            </a:r>
            <a:endParaRPr lang="en-IN" dirty="0" smtClean="0"/>
          </a:p>
          <a:p>
            <a:endParaRPr lang="en-IN" dirty="0"/>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Activity diagram for card verification</a:t>
            </a:r>
            <a:endParaRPr lang="en-IN" dirty="0"/>
          </a:p>
        </p:txBody>
      </p:sp>
      <p:pic>
        <p:nvPicPr>
          <p:cNvPr id="4098" name="Picture 2"/>
          <p:cNvPicPr>
            <a:picLocks noGrp="1" noChangeAspect="1" noChangeArrowheads="1"/>
          </p:cNvPicPr>
          <p:nvPr>
            <p:ph idx="1"/>
          </p:nvPr>
        </p:nvPicPr>
        <p:blipFill>
          <a:blip r:embed="rId2"/>
          <a:srcRect/>
          <a:stretch>
            <a:fillRect/>
          </a:stretch>
        </p:blipFill>
        <p:spPr bwMode="auto">
          <a:xfrm>
            <a:off x="1377732" y="1600200"/>
            <a:ext cx="6388536"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smtClean="0"/>
              <a:t>Organizing Actors and Use Cases</a:t>
            </a:r>
            <a:r>
              <a:rPr lang="en-IN" dirty="0" smtClean="0"/>
              <a:t/>
            </a:r>
            <a:br>
              <a:rPr lang="en-IN" dirty="0" smtClean="0"/>
            </a:br>
            <a:endParaRPr lang="en-IN" dirty="0"/>
          </a:p>
        </p:txBody>
      </p:sp>
      <p:sp>
        <p:nvSpPr>
          <p:cNvPr id="3" name="Content Placeholder 2"/>
          <p:cNvSpPr>
            <a:spLocks noGrp="1"/>
          </p:cNvSpPr>
          <p:nvPr>
            <p:ph idx="1"/>
          </p:nvPr>
        </p:nvSpPr>
        <p:spPr/>
        <p:txBody>
          <a:bodyPr/>
          <a:lstStyle/>
          <a:p>
            <a:pPr algn="just"/>
            <a:r>
              <a:rPr lang="en-US" dirty="0" smtClean="0"/>
              <a:t>The next step is to </a:t>
            </a:r>
            <a:r>
              <a:rPr lang="en-US" u="sng" dirty="0" smtClean="0"/>
              <a:t>organize use cases with relationships</a:t>
            </a:r>
            <a:r>
              <a:rPr lang="en-US" dirty="0" smtClean="0"/>
              <a:t> (include, extend, and generalization-Chapter 8). This is especially helpful for </a:t>
            </a:r>
            <a:r>
              <a:rPr lang="en-US" u="sng" dirty="0" smtClean="0"/>
              <a:t>large and complex systems</a:t>
            </a:r>
            <a:endParaRPr lang="en-IN" dirty="0"/>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Checking Against the Domain Class Model</a:t>
            </a:r>
            <a:endParaRPr lang="en-IN" dirty="0"/>
          </a:p>
        </p:txBody>
      </p:sp>
      <p:sp>
        <p:nvSpPr>
          <p:cNvPr id="3" name="Content Placeholder 2"/>
          <p:cNvSpPr>
            <a:spLocks noGrp="1"/>
          </p:cNvSpPr>
          <p:nvPr>
            <p:ph idx="1"/>
          </p:nvPr>
        </p:nvSpPr>
        <p:spPr/>
        <p:txBody>
          <a:bodyPr>
            <a:normAutofit lnSpcReduction="10000"/>
          </a:bodyPr>
          <a:lstStyle/>
          <a:p>
            <a:pPr algn="just"/>
            <a:r>
              <a:rPr lang="en-US" dirty="0" smtClean="0"/>
              <a:t>At this point, the </a:t>
            </a:r>
            <a:r>
              <a:rPr lang="en-US" u="sng" dirty="0" smtClean="0"/>
              <a:t>application and domain models should be mostly consistent.</a:t>
            </a:r>
          </a:p>
          <a:p>
            <a:pPr lvl="0" algn="just"/>
            <a:r>
              <a:rPr lang="en-US" u="sng" dirty="0" smtClean="0"/>
              <a:t>Application and domain models</a:t>
            </a:r>
            <a:r>
              <a:rPr lang="en-US" dirty="0" smtClean="0"/>
              <a:t> are </a:t>
            </a:r>
            <a:r>
              <a:rPr lang="en-US" u="sng" dirty="0" smtClean="0"/>
              <a:t>cross checked to ensure that there are no inconsistencies</a:t>
            </a:r>
            <a:r>
              <a:rPr lang="en-US" dirty="0" smtClean="0"/>
              <a:t>. </a:t>
            </a:r>
          </a:p>
          <a:p>
            <a:pPr lvl="0" algn="just"/>
            <a:r>
              <a:rPr lang="en-US" u="sng" dirty="0" smtClean="0"/>
              <a:t>Scenarios</a:t>
            </a:r>
            <a:r>
              <a:rPr lang="en-US" dirty="0" smtClean="0"/>
              <a:t> are examined and it is ensured that the domain model has all the necessary data. </a:t>
            </a:r>
          </a:p>
          <a:p>
            <a:pPr lvl="0" algn="just"/>
            <a:r>
              <a:rPr lang="en-US" dirty="0" smtClean="0"/>
              <a:t>Also it is ensured that the </a:t>
            </a:r>
            <a:r>
              <a:rPr lang="en-US" u="sng" dirty="0" smtClean="0"/>
              <a:t>domain model</a:t>
            </a:r>
            <a:r>
              <a:rPr lang="en-US" dirty="0" smtClean="0"/>
              <a:t> covers all </a:t>
            </a:r>
            <a:r>
              <a:rPr lang="en-US" u="sng" dirty="0" smtClean="0"/>
              <a:t>event parameters</a:t>
            </a:r>
            <a:r>
              <a:rPr lang="en-US" dirty="0" smtClean="0"/>
              <a:t>.</a:t>
            </a:r>
            <a:endParaRPr lang="en-IN" dirty="0" smtClean="0"/>
          </a:p>
          <a:p>
            <a:endParaRPr lang="en-IN" dirty="0"/>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90600"/>
          </a:xfrm>
        </p:spPr>
        <p:txBody>
          <a:bodyPr/>
          <a:lstStyle/>
          <a:p>
            <a:r>
              <a:rPr lang="en-US" u="dbl" dirty="0" smtClean="0"/>
              <a:t>Application Class Model</a:t>
            </a:r>
            <a:endParaRPr lang="en-IN" dirty="0"/>
          </a:p>
        </p:txBody>
      </p:sp>
      <p:sp>
        <p:nvSpPr>
          <p:cNvPr id="3" name="Content Placeholder 2"/>
          <p:cNvSpPr>
            <a:spLocks noGrp="1"/>
          </p:cNvSpPr>
          <p:nvPr>
            <p:ph idx="1"/>
          </p:nvPr>
        </p:nvSpPr>
        <p:spPr>
          <a:xfrm>
            <a:off x="457200" y="990600"/>
            <a:ext cx="8229600" cy="5135563"/>
          </a:xfrm>
        </p:spPr>
        <p:txBody>
          <a:bodyPr/>
          <a:lstStyle/>
          <a:p>
            <a:pPr algn="just"/>
            <a:r>
              <a:rPr lang="en-US" dirty="0" smtClean="0"/>
              <a:t>Application classes </a:t>
            </a:r>
            <a:r>
              <a:rPr lang="en-US" u="sng" dirty="0" smtClean="0"/>
              <a:t>define the application itself</a:t>
            </a:r>
            <a:r>
              <a:rPr lang="en-US" dirty="0" smtClean="0"/>
              <a:t>, </a:t>
            </a:r>
            <a:r>
              <a:rPr lang="en-US" u="sng" dirty="0" smtClean="0"/>
              <a:t>rather than the real-world objects that the application acts on</a:t>
            </a:r>
            <a:r>
              <a:rPr lang="en-US" u="sng" dirty="0" smtClean="0"/>
              <a:t>. </a:t>
            </a:r>
            <a:r>
              <a:rPr lang="en-US" b="1" dirty="0" smtClean="0"/>
              <a:t>[The following </a:t>
            </a:r>
            <a:r>
              <a:rPr lang="en-US" b="1" dirty="0" smtClean="0"/>
              <a:t>points </a:t>
            </a:r>
            <a:r>
              <a:rPr lang="en-US" b="1" dirty="0" smtClean="0"/>
              <a:t>has to be elaborated for task-2]</a:t>
            </a:r>
            <a:endParaRPr lang="en-US" b="1" u="sng" dirty="0" smtClean="0"/>
          </a:p>
          <a:p>
            <a:pPr algn="just">
              <a:buNone/>
            </a:pPr>
            <a:r>
              <a:rPr lang="en-US" u="sng" dirty="0" smtClean="0"/>
              <a:t>Steps in constructing application class model:</a:t>
            </a:r>
            <a:endParaRPr lang="en-IN" dirty="0" smtClean="0"/>
          </a:p>
          <a:p>
            <a:pPr lvl="0" algn="just"/>
            <a:r>
              <a:rPr lang="en-US" dirty="0" smtClean="0"/>
              <a:t>Specify user interfaces. </a:t>
            </a:r>
            <a:endParaRPr lang="en-IN" dirty="0" smtClean="0"/>
          </a:p>
          <a:p>
            <a:pPr lvl="0" algn="just"/>
            <a:r>
              <a:rPr lang="en-US" dirty="0" smtClean="0"/>
              <a:t>Define boundary classes. </a:t>
            </a:r>
            <a:endParaRPr lang="en-IN" dirty="0" smtClean="0"/>
          </a:p>
          <a:p>
            <a:pPr lvl="0" algn="just"/>
            <a:r>
              <a:rPr lang="en-US" dirty="0" smtClean="0"/>
              <a:t>Determine controllers. </a:t>
            </a:r>
            <a:endParaRPr lang="en-IN" dirty="0" smtClean="0"/>
          </a:p>
          <a:p>
            <a:pPr lvl="0" algn="just"/>
            <a:r>
              <a:rPr lang="en-US" dirty="0" smtClean="0"/>
              <a:t>Check against the interaction model. </a:t>
            </a:r>
            <a:endParaRPr lang="en-IN" dirty="0" smtClean="0"/>
          </a:p>
          <a:p>
            <a:pPr algn="just"/>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ctr">
              <a:buNone/>
            </a:pPr>
            <a:r>
              <a:rPr lang="en-US" b="1" u="sng" dirty="0" smtClean="0"/>
              <a:t>When is it needed? </a:t>
            </a:r>
          </a:p>
          <a:p>
            <a:r>
              <a:rPr lang="en-US" b="1" u="sng" dirty="0" smtClean="0"/>
              <a:t>Two aspects of time</a:t>
            </a:r>
            <a:r>
              <a:rPr lang="en-US" dirty="0" smtClean="0"/>
              <a:t> are important. </a:t>
            </a:r>
          </a:p>
          <a:p>
            <a:pPr lvl="0" algn="just"/>
            <a:r>
              <a:rPr lang="en-US" b="1" i="1" dirty="0" smtClean="0"/>
              <a:t>Feasible </a:t>
            </a:r>
            <a:r>
              <a:rPr lang="en-US" b="1" dirty="0" smtClean="0"/>
              <a:t>time: </a:t>
            </a:r>
            <a:r>
              <a:rPr lang="en-US" dirty="0" smtClean="0"/>
              <a:t>It is the time in which the system can be developed within the constraints of cost and available resources. </a:t>
            </a:r>
          </a:p>
          <a:p>
            <a:pPr lvl="0" algn="just"/>
            <a:r>
              <a:rPr lang="en-US" b="1" i="1" dirty="0" smtClean="0"/>
              <a:t>Required </a:t>
            </a:r>
            <a:r>
              <a:rPr lang="en-US" b="1" dirty="0" smtClean="0"/>
              <a:t>time:</a:t>
            </a:r>
            <a:r>
              <a:rPr lang="en-US" dirty="0" smtClean="0"/>
              <a:t> It specifies when the system is needed to meet business goals. </a:t>
            </a:r>
          </a:p>
          <a:p>
            <a:endParaRPr lang="en-US" dirty="0"/>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lstStyle/>
          <a:p>
            <a:r>
              <a:rPr lang="en-US" u="dbl" dirty="0" smtClean="0"/>
              <a:t>Application State Model</a:t>
            </a:r>
            <a:endParaRPr lang="en-IN" dirty="0"/>
          </a:p>
        </p:txBody>
      </p:sp>
      <p:sp>
        <p:nvSpPr>
          <p:cNvPr id="3" name="Content Placeholder 2"/>
          <p:cNvSpPr>
            <a:spLocks noGrp="1"/>
          </p:cNvSpPr>
          <p:nvPr>
            <p:ph idx="1"/>
          </p:nvPr>
        </p:nvSpPr>
        <p:spPr>
          <a:xfrm>
            <a:off x="457200" y="914400"/>
            <a:ext cx="8229600" cy="5211763"/>
          </a:xfrm>
        </p:spPr>
        <p:txBody>
          <a:bodyPr>
            <a:normAutofit lnSpcReduction="10000"/>
          </a:bodyPr>
          <a:lstStyle/>
          <a:p>
            <a:pPr algn="just">
              <a:buNone/>
            </a:pPr>
            <a:r>
              <a:rPr lang="en-US" dirty="0" smtClean="0"/>
              <a:t>The application state model focuses on</a:t>
            </a:r>
            <a:r>
              <a:rPr lang="en-US" i="1" dirty="0" smtClean="0"/>
              <a:t> </a:t>
            </a:r>
            <a:r>
              <a:rPr lang="en-US" u="sng" dirty="0" smtClean="0"/>
              <a:t>application classes and augments the domain state model</a:t>
            </a:r>
            <a:r>
              <a:rPr lang="en-US" dirty="0" smtClean="0"/>
              <a:t>. </a:t>
            </a:r>
            <a:r>
              <a:rPr lang="en-US" dirty="0" smtClean="0"/>
              <a:t>[</a:t>
            </a:r>
            <a:r>
              <a:rPr lang="en-US" b="1" dirty="0" smtClean="0"/>
              <a:t>The following points has to be elaborated for task-2]</a:t>
            </a:r>
            <a:endParaRPr lang="en-US" b="1" dirty="0" smtClean="0"/>
          </a:p>
          <a:p>
            <a:pPr lvl="0" algn="just"/>
            <a:r>
              <a:rPr lang="en-US" dirty="0" smtClean="0"/>
              <a:t>Determine application classes with states. </a:t>
            </a:r>
            <a:endParaRPr lang="en-IN" dirty="0" smtClean="0"/>
          </a:p>
          <a:p>
            <a:pPr lvl="0" algn="just"/>
            <a:r>
              <a:rPr lang="en-US" dirty="0" smtClean="0"/>
              <a:t>Find events. </a:t>
            </a:r>
            <a:endParaRPr lang="en-IN" dirty="0" smtClean="0"/>
          </a:p>
          <a:p>
            <a:pPr lvl="0" algn="just"/>
            <a:r>
              <a:rPr lang="en-US" dirty="0" smtClean="0"/>
              <a:t>Build state diagrams. </a:t>
            </a:r>
            <a:endParaRPr lang="en-IN" dirty="0" smtClean="0"/>
          </a:p>
          <a:p>
            <a:pPr lvl="0" algn="just"/>
            <a:r>
              <a:rPr lang="en-US" dirty="0" smtClean="0"/>
              <a:t>Check against other state diagrams. </a:t>
            </a:r>
            <a:endParaRPr lang="en-IN" dirty="0" smtClean="0"/>
          </a:p>
          <a:p>
            <a:pPr lvl="0" algn="just"/>
            <a:r>
              <a:rPr lang="en-US" dirty="0" smtClean="0"/>
              <a:t>Check against the class model. </a:t>
            </a:r>
            <a:endParaRPr lang="en-IN" dirty="0" smtClean="0"/>
          </a:p>
          <a:p>
            <a:pPr lvl="0" algn="just"/>
            <a:r>
              <a:rPr lang="en-US" dirty="0" smtClean="0"/>
              <a:t>Check against the interaction model. </a:t>
            </a:r>
            <a:endParaRPr lang="en-IN" dirty="0" smtClean="0"/>
          </a:p>
          <a:p>
            <a:pPr>
              <a:buNone/>
            </a:pPr>
            <a:endParaRPr lang="en-IN"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457200" y="228600"/>
            <a:ext cx="8229600" cy="5897563"/>
          </a:xfrm>
        </p:spPr>
        <p:txBody>
          <a:bodyPr/>
          <a:lstStyle/>
          <a:p>
            <a:pPr algn="ctr">
              <a:buNone/>
            </a:pPr>
            <a:r>
              <a:rPr lang="en-US" b="1" u="sng" dirty="0" smtClean="0"/>
              <a:t>Why is it needed? </a:t>
            </a:r>
          </a:p>
          <a:p>
            <a:pPr lvl="0" algn="just"/>
            <a:r>
              <a:rPr lang="en-US" dirty="0" smtClean="0"/>
              <a:t>A </a:t>
            </a:r>
            <a:r>
              <a:rPr lang="en-US" b="1" i="1" u="sng" dirty="0" smtClean="0"/>
              <a:t>business case</a:t>
            </a:r>
            <a:r>
              <a:rPr lang="en-US" dirty="0" smtClean="0"/>
              <a:t> for the new system may need to be prepared if someone has not already done so. The business case contains the financial justification for the new system, including the cost, tangible benefits, intangible benefits, risk, and alternatives.</a:t>
            </a:r>
          </a:p>
          <a:p>
            <a:pPr algn="just"/>
            <a:r>
              <a:rPr lang="en-US" b="1" u="sng" dirty="0" smtClean="0"/>
              <a:t>Motivation</a:t>
            </a:r>
            <a:r>
              <a:rPr lang="en-US" dirty="0" smtClean="0"/>
              <a:t> for the new system must be clearly understood. </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lstStyle/>
          <a:p>
            <a:pPr algn="ctr">
              <a:buNone/>
            </a:pPr>
            <a:r>
              <a:rPr lang="en-US" b="1" u="sng" dirty="0" smtClean="0"/>
              <a:t>How will it work? </a:t>
            </a:r>
          </a:p>
          <a:p>
            <a:pPr algn="just"/>
            <a:r>
              <a:rPr lang="en-US" dirty="0" smtClean="0"/>
              <a:t>Developers must always brainstorm about the feasibility of the problem. For large systems, merits of different architectures must be considered. </a:t>
            </a:r>
          </a:p>
          <a:p>
            <a:pPr algn="just"/>
            <a:r>
              <a:rPr lang="en-US" dirty="0" smtClean="0"/>
              <a:t>The purpose of this speculation is not to choose a solution, but to increase </a:t>
            </a:r>
            <a:r>
              <a:rPr lang="en-US" u="sng" dirty="0" smtClean="0"/>
              <a:t>confidence</a:t>
            </a:r>
            <a:r>
              <a:rPr lang="en-US" dirty="0" smtClean="0"/>
              <a:t> that the problem can be solved reasonably. </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t>The ATM Case Study</a:t>
            </a:r>
            <a:endParaRPr lang="en-US" dirty="0"/>
          </a:p>
        </p:txBody>
      </p:sp>
      <p:sp>
        <p:nvSpPr>
          <p:cNvPr id="3" name="Content Placeholder 2"/>
          <p:cNvSpPr>
            <a:spLocks noGrp="1"/>
          </p:cNvSpPr>
          <p:nvPr>
            <p:ph idx="1"/>
          </p:nvPr>
        </p:nvSpPr>
        <p:spPr/>
        <p:txBody>
          <a:bodyPr/>
          <a:lstStyle/>
          <a:p>
            <a:r>
              <a:rPr lang="en-US" dirty="0" smtClean="0"/>
              <a:t>Original system concept for an Automated Teller Machine(ATM) is given below</a:t>
            </a:r>
            <a:endParaRPr lang="en-US" dirty="0"/>
          </a:p>
        </p:txBody>
      </p:sp>
      <p:graphicFrame>
        <p:nvGraphicFramePr>
          <p:cNvPr id="4" name="Table 3"/>
          <p:cNvGraphicFramePr>
            <a:graphicFrameLocks noGrp="1"/>
          </p:cNvGraphicFramePr>
          <p:nvPr/>
        </p:nvGraphicFramePr>
        <p:xfrm>
          <a:off x="533400" y="2743200"/>
          <a:ext cx="7848600" cy="640080"/>
        </p:xfrm>
        <a:graphic>
          <a:graphicData uri="http://schemas.openxmlformats.org/drawingml/2006/table">
            <a:tbl>
              <a:tblPr firstRow="1" bandRow="1">
                <a:tableStyleId>{073A0DAA-6AF3-43AB-8588-CEC1D06C72B9}</a:tableStyleId>
              </a:tblPr>
              <a:tblGrid>
                <a:gridCol w="7848600"/>
              </a:tblGrid>
              <a:tr h="370840">
                <a:tc>
                  <a:txBody>
                    <a:bodyPr/>
                    <a:lstStyle/>
                    <a:p>
                      <a:pPr algn="just"/>
                      <a:r>
                        <a:rPr lang="en-US" sz="1800" kern="1200" baseline="0" dirty="0" smtClean="0"/>
                        <a:t>Develop software so that customers can access a bank's computers and carry out their own financial transactions without the mediation of a bank employee.</a:t>
                      </a:r>
                      <a:endParaRPr lang="en-US" dirty="0"/>
                    </a:p>
                  </a:txBody>
                  <a:tcPr/>
                </a:tc>
              </a:tr>
            </a:tbl>
          </a:graphicData>
        </a:graphic>
      </p:graphicFrame>
      <p:sp>
        <p:nvSpPr>
          <p:cNvPr id="5" name="TextBox 4"/>
          <p:cNvSpPr txBox="1"/>
          <p:nvPr/>
        </p:nvSpPr>
        <p:spPr>
          <a:xfrm>
            <a:off x="533400" y="3581400"/>
            <a:ext cx="8077200" cy="1569660"/>
          </a:xfrm>
          <a:prstGeom prst="rect">
            <a:avLst/>
          </a:prstGeom>
          <a:noFill/>
        </p:spPr>
        <p:txBody>
          <a:bodyPr wrap="square" rtlCol="0">
            <a:spAutoFit/>
          </a:bodyPr>
          <a:lstStyle/>
          <a:p>
            <a:pPr>
              <a:buFont typeface="Arial" pitchFamily="34" charset="0"/>
              <a:buChar char="•"/>
            </a:pPr>
            <a:r>
              <a:rPr lang="en-US" sz="3200" dirty="0" smtClean="0"/>
              <a:t>Ask high-level questions to elaborate the initial concept</a:t>
            </a:r>
          </a:p>
          <a:p>
            <a:pPr>
              <a:buFont typeface="Arial" pitchFamily="34" charset="0"/>
              <a:buChar char="•"/>
            </a:pPr>
            <a:r>
              <a:rPr lang="en-US" sz="3200" dirty="0" smtClean="0"/>
              <a:t>Questions to be asked</a:t>
            </a:r>
            <a:endParaRPr lang="en-US" sz="32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Preparing a Problem Statement</a:t>
            </a:r>
            <a:endParaRPr lang="en-US" dirty="0"/>
          </a:p>
        </p:txBody>
      </p:sp>
      <p:sp>
        <p:nvSpPr>
          <p:cNvPr id="3" name="Content Placeholder 2"/>
          <p:cNvSpPr>
            <a:spLocks noGrp="1"/>
          </p:cNvSpPr>
          <p:nvPr>
            <p:ph idx="1"/>
          </p:nvPr>
        </p:nvSpPr>
        <p:spPr/>
        <p:txBody>
          <a:bodyPr/>
          <a:lstStyle/>
          <a:p>
            <a:pPr algn="just"/>
            <a:r>
              <a:rPr lang="en-US" dirty="0" smtClean="0"/>
              <a:t>Once you have fleshed out the raw idea by answering the high-level questions, you are ready to write a requirements statement that outlines the goals and general approach of the desired system.</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lstStyle/>
          <a:p>
            <a:pPr algn="ctr">
              <a:buNone/>
            </a:pPr>
            <a:r>
              <a:rPr lang="en-US" b="1" i="1" u="sng" dirty="0" smtClean="0"/>
              <a:t>Kinds of Requirements</a:t>
            </a:r>
          </a:p>
          <a:p>
            <a:pPr>
              <a:buNone/>
            </a:pPr>
            <a:endParaRPr lang="en-US" dirty="0"/>
          </a:p>
        </p:txBody>
      </p:sp>
      <p:graphicFrame>
        <p:nvGraphicFramePr>
          <p:cNvPr id="4" name="Table 3"/>
          <p:cNvGraphicFramePr>
            <a:graphicFrameLocks noGrp="1"/>
          </p:cNvGraphicFramePr>
          <p:nvPr/>
        </p:nvGraphicFramePr>
        <p:xfrm>
          <a:off x="533400" y="1295400"/>
          <a:ext cx="2362200" cy="2286000"/>
        </p:xfrm>
        <a:graphic>
          <a:graphicData uri="http://schemas.openxmlformats.org/drawingml/2006/table">
            <a:tbl>
              <a:tblPr firstRow="1" bandRow="1">
                <a:tableStyleId>{073A0DAA-6AF3-43AB-8588-CEC1D06C72B9}</a:tableStyleId>
              </a:tblPr>
              <a:tblGrid>
                <a:gridCol w="2362200"/>
              </a:tblGrid>
              <a:tr h="370840">
                <a:tc>
                  <a:txBody>
                    <a:bodyPr/>
                    <a:lstStyle/>
                    <a:p>
                      <a:pPr algn="ctr"/>
                      <a:r>
                        <a:rPr lang="en-US" sz="1800" i="1" u="sng" kern="1200" baseline="0" dirty="0" smtClean="0"/>
                        <a:t>Requirements</a:t>
                      </a:r>
                    </a:p>
                    <a:p>
                      <a:pPr algn="ctr"/>
                      <a:r>
                        <a:rPr lang="en-US" sz="1800" i="1" u="sng" kern="1200" baseline="0" dirty="0" smtClean="0"/>
                        <a:t>Statement</a:t>
                      </a:r>
                    </a:p>
                    <a:p>
                      <a:r>
                        <a:rPr lang="en-US" sz="1800" kern="1200" baseline="0" dirty="0" smtClean="0"/>
                        <a:t>. Problem scope</a:t>
                      </a:r>
                    </a:p>
                    <a:p>
                      <a:r>
                        <a:rPr lang="en-US" sz="1800" kern="1200" baseline="0" dirty="0" smtClean="0"/>
                        <a:t>. What is needed</a:t>
                      </a:r>
                    </a:p>
                    <a:p>
                      <a:r>
                        <a:rPr lang="en-US" sz="1800" kern="1200" baseline="0" dirty="0" smtClean="0"/>
                        <a:t>. Application context</a:t>
                      </a:r>
                    </a:p>
                    <a:p>
                      <a:r>
                        <a:rPr lang="en-US" sz="1800" kern="1200" baseline="0" dirty="0" smtClean="0"/>
                        <a:t>. Assumptions</a:t>
                      </a:r>
                    </a:p>
                    <a:p>
                      <a:r>
                        <a:rPr lang="en-US" sz="1800" kern="1200" baseline="0" dirty="0" smtClean="0"/>
                        <a:t>. Performance needs</a:t>
                      </a:r>
                      <a:endParaRPr lang="en-US" dirty="0" smtClean="0"/>
                    </a:p>
                    <a:p>
                      <a:endParaRPr lang="en-US" dirty="0"/>
                    </a:p>
                  </a:txBody>
                  <a:tcPr/>
                </a:tc>
              </a:tr>
            </a:tbl>
          </a:graphicData>
        </a:graphic>
      </p:graphicFrame>
      <p:graphicFrame>
        <p:nvGraphicFramePr>
          <p:cNvPr id="5" name="Table 4"/>
          <p:cNvGraphicFramePr>
            <a:graphicFrameLocks noGrp="1"/>
          </p:cNvGraphicFramePr>
          <p:nvPr/>
        </p:nvGraphicFramePr>
        <p:xfrm>
          <a:off x="6096000" y="1371600"/>
          <a:ext cx="2362200" cy="2011680"/>
        </p:xfrm>
        <a:graphic>
          <a:graphicData uri="http://schemas.openxmlformats.org/drawingml/2006/table">
            <a:tbl>
              <a:tblPr firstRow="1" bandRow="1">
                <a:tableStyleId>{073A0DAA-6AF3-43AB-8588-CEC1D06C72B9}</a:tableStyleId>
              </a:tblPr>
              <a:tblGrid>
                <a:gridCol w="2362200"/>
              </a:tblGrid>
              <a:tr h="370840">
                <a:tc>
                  <a:txBody>
                    <a:bodyPr/>
                    <a:lstStyle/>
                    <a:p>
                      <a:pPr algn="ctr"/>
                      <a:r>
                        <a:rPr lang="en-US" sz="1800" b="1" kern="1200" baseline="0" dirty="0" smtClean="0">
                          <a:solidFill>
                            <a:schemeClr val="lt1"/>
                          </a:solidFill>
                          <a:latin typeface="+mn-lt"/>
                          <a:ea typeface="+mn-ea"/>
                          <a:cs typeface="+mn-cs"/>
                        </a:rPr>
                        <a:t>Design</a:t>
                      </a:r>
                    </a:p>
                    <a:p>
                      <a:r>
                        <a:rPr lang="en-US" sz="1800" b="1" kern="1200" baseline="0" dirty="0" smtClean="0">
                          <a:solidFill>
                            <a:schemeClr val="lt1"/>
                          </a:solidFill>
                          <a:latin typeface="+mn-lt"/>
                          <a:ea typeface="+mn-ea"/>
                          <a:cs typeface="+mn-cs"/>
                        </a:rPr>
                        <a:t> . General approach</a:t>
                      </a:r>
                    </a:p>
                    <a:p>
                      <a:r>
                        <a:rPr lang="en-US" sz="1800" b="1" kern="1200" baseline="0" dirty="0" smtClean="0">
                          <a:solidFill>
                            <a:schemeClr val="lt1"/>
                          </a:solidFill>
                          <a:latin typeface="+mn-lt"/>
                          <a:ea typeface="+mn-ea"/>
                          <a:cs typeface="+mn-cs"/>
                        </a:rPr>
                        <a:t>. Algorithms</a:t>
                      </a:r>
                    </a:p>
                    <a:p>
                      <a:r>
                        <a:rPr lang="en-US" sz="1800" b="1" kern="1200" baseline="0" dirty="0" smtClean="0">
                          <a:solidFill>
                            <a:schemeClr val="lt1"/>
                          </a:solidFill>
                          <a:latin typeface="+mn-lt"/>
                          <a:ea typeface="+mn-ea"/>
                          <a:cs typeface="+mn-cs"/>
                        </a:rPr>
                        <a:t>. Data structures</a:t>
                      </a:r>
                    </a:p>
                    <a:p>
                      <a:r>
                        <a:rPr lang="en-US" sz="1800" b="1" kern="1200" baseline="0" dirty="0" smtClean="0">
                          <a:solidFill>
                            <a:schemeClr val="lt1"/>
                          </a:solidFill>
                          <a:latin typeface="+mn-lt"/>
                          <a:ea typeface="+mn-ea"/>
                          <a:cs typeface="+mn-cs"/>
                        </a:rPr>
                        <a:t>. Architecture</a:t>
                      </a:r>
                    </a:p>
                    <a:p>
                      <a:r>
                        <a:rPr lang="en-US" sz="1800" b="1" kern="1200" baseline="0" dirty="0" smtClean="0">
                          <a:solidFill>
                            <a:schemeClr val="lt1"/>
                          </a:solidFill>
                          <a:latin typeface="+mn-lt"/>
                          <a:ea typeface="+mn-ea"/>
                          <a:cs typeface="+mn-cs"/>
                        </a:rPr>
                        <a:t>. Optimizations</a:t>
                      </a:r>
                    </a:p>
                    <a:p>
                      <a:r>
                        <a:rPr lang="en-US" sz="1800" b="1" kern="1200" baseline="0" dirty="0" smtClean="0">
                          <a:solidFill>
                            <a:schemeClr val="lt1"/>
                          </a:solidFill>
                          <a:latin typeface="+mn-lt"/>
                          <a:ea typeface="+mn-ea"/>
                          <a:cs typeface="+mn-cs"/>
                        </a:rPr>
                        <a:t>. Capacity planning</a:t>
                      </a:r>
                      <a:endParaRPr lang="en-US" dirty="0"/>
                    </a:p>
                  </a:txBody>
                  <a:tcPr/>
                </a:tc>
              </a:tr>
            </a:tbl>
          </a:graphicData>
        </a:graphic>
      </p:graphicFrame>
      <p:graphicFrame>
        <p:nvGraphicFramePr>
          <p:cNvPr id="6" name="Table 5"/>
          <p:cNvGraphicFramePr>
            <a:graphicFrameLocks noGrp="1"/>
          </p:cNvGraphicFramePr>
          <p:nvPr/>
        </p:nvGraphicFramePr>
        <p:xfrm>
          <a:off x="3200400" y="1752600"/>
          <a:ext cx="2438400" cy="1463040"/>
        </p:xfrm>
        <a:graphic>
          <a:graphicData uri="http://schemas.openxmlformats.org/drawingml/2006/table">
            <a:tbl>
              <a:tblPr firstRow="1" bandRow="1">
                <a:tableStyleId>{073A0DAA-6AF3-43AB-8588-CEC1D06C72B9}</a:tableStyleId>
              </a:tblPr>
              <a:tblGrid>
                <a:gridCol w="2438400"/>
              </a:tblGrid>
              <a:tr h="370840">
                <a:tc>
                  <a:txBody>
                    <a:bodyPr/>
                    <a:lstStyle/>
                    <a:p>
                      <a:pPr algn="ctr"/>
                      <a:r>
                        <a:rPr lang="en-US" sz="1800" i="1" u="sng" kern="1200" baseline="0" dirty="0" smtClean="0"/>
                        <a:t>Implementation </a:t>
                      </a:r>
                    </a:p>
                    <a:p>
                      <a:r>
                        <a:rPr lang="en-US" sz="1800" kern="1200" baseline="0" dirty="0" smtClean="0"/>
                        <a:t>. Platforms</a:t>
                      </a:r>
                    </a:p>
                    <a:p>
                      <a:r>
                        <a:rPr lang="en-US" sz="1800" kern="1200" baseline="0" dirty="0" smtClean="0"/>
                        <a:t>. Hardware specs</a:t>
                      </a:r>
                    </a:p>
                    <a:p>
                      <a:r>
                        <a:rPr lang="en-US" sz="1800" kern="1200" baseline="0" dirty="0" smtClean="0"/>
                        <a:t>. Software libraries</a:t>
                      </a:r>
                    </a:p>
                    <a:p>
                      <a:r>
                        <a:rPr lang="en-US" sz="1800" kern="1200" baseline="0" dirty="0" smtClean="0"/>
                        <a:t>. Interface standards</a:t>
                      </a:r>
                      <a:endParaRPr lang="en-US" dirty="0"/>
                    </a:p>
                  </a:txBody>
                  <a:tcPr/>
                </a:tc>
              </a:tr>
            </a:tbl>
          </a:graphicData>
        </a:graphic>
      </p:graphicFrame>
      <p:sp>
        <p:nvSpPr>
          <p:cNvPr id="7" name="TextBox 6"/>
          <p:cNvSpPr txBox="1"/>
          <p:nvPr/>
        </p:nvSpPr>
        <p:spPr>
          <a:xfrm>
            <a:off x="609600" y="4038600"/>
            <a:ext cx="8153400" cy="2062103"/>
          </a:xfrm>
          <a:prstGeom prst="rect">
            <a:avLst/>
          </a:prstGeom>
          <a:noFill/>
        </p:spPr>
        <p:txBody>
          <a:bodyPr wrap="square" rtlCol="0">
            <a:spAutoFit/>
          </a:bodyPr>
          <a:lstStyle/>
          <a:p>
            <a:pPr algn="just">
              <a:buFont typeface="Arial" pitchFamily="34" charset="0"/>
              <a:buChar char="•"/>
            </a:pPr>
            <a:r>
              <a:rPr lang="en-US" sz="3200" dirty="0" smtClean="0"/>
              <a:t> the problem statement should state what is to be done and not how it is to be implemented.</a:t>
            </a:r>
          </a:p>
          <a:p>
            <a:pPr algn="just">
              <a:buFont typeface="Arial" pitchFamily="34" charset="0"/>
              <a:buChar char="•"/>
            </a:pPr>
            <a:r>
              <a:rPr lang="en-US" sz="3200" dirty="0" smtClean="0"/>
              <a:t> It should be a statement of needs, not a proposal for a system architecture.</a:t>
            </a:r>
            <a:endParaRPr lang="en-US" sz="32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t>The ATM Case Study</a:t>
            </a:r>
            <a:endParaRPr lang="en-US" dirty="0"/>
          </a:p>
        </p:txBody>
      </p:sp>
      <p:sp>
        <p:nvSpPr>
          <p:cNvPr id="3" name="Content Placeholder 2"/>
          <p:cNvSpPr>
            <a:spLocks noGrp="1"/>
          </p:cNvSpPr>
          <p:nvPr>
            <p:ph idx="1"/>
          </p:nvPr>
        </p:nvSpPr>
        <p:spPr>
          <a:xfrm>
            <a:off x="457200" y="1600201"/>
            <a:ext cx="8229600" cy="1143000"/>
          </a:xfrm>
        </p:spPr>
        <p:txBody>
          <a:bodyPr/>
          <a:lstStyle/>
          <a:p>
            <a:r>
              <a:rPr lang="en-US" dirty="0" smtClean="0"/>
              <a:t>Problem statement for an automated teller machine(ATM)network.</a:t>
            </a:r>
          </a:p>
          <a:p>
            <a:endParaRPr lang="en-US" dirty="0" smtClean="0"/>
          </a:p>
          <a:p>
            <a:endParaRPr lang="en-US" dirty="0" smtClean="0"/>
          </a:p>
          <a:p>
            <a:endParaRPr lang="en-US" dirty="0" smtClean="0"/>
          </a:p>
          <a:p>
            <a:endParaRPr lang="en-US" dirty="0" smtClean="0"/>
          </a:p>
          <a:p>
            <a:endParaRPr lang="en-US" dirty="0"/>
          </a:p>
        </p:txBody>
      </p:sp>
      <p:sp>
        <p:nvSpPr>
          <p:cNvPr id="8" name="TextBox 7"/>
          <p:cNvSpPr txBox="1"/>
          <p:nvPr/>
        </p:nvSpPr>
        <p:spPr>
          <a:xfrm>
            <a:off x="762000" y="2743200"/>
            <a:ext cx="8153400" cy="923330"/>
          </a:xfrm>
          <a:prstGeom prst="rect">
            <a:avLst/>
          </a:prstGeom>
          <a:noFill/>
        </p:spPr>
        <p:txBody>
          <a:bodyPr wrap="square" rtlCol="0">
            <a:spAutoFit/>
          </a:bodyPr>
          <a:lstStyle/>
          <a:p>
            <a:endParaRPr lang="en-US" dirty="0" smtClean="0"/>
          </a:p>
          <a:p>
            <a:endParaRPr lang="en-US" dirty="0" smtClean="0"/>
          </a:p>
          <a:p>
            <a:endParaRPr lang="en-US" dirty="0"/>
          </a:p>
        </p:txBody>
      </p:sp>
      <p:pic>
        <p:nvPicPr>
          <p:cNvPr id="1030" name="Picture 6"/>
          <p:cNvPicPr>
            <a:picLocks noChangeAspect="1" noChangeArrowheads="1"/>
          </p:cNvPicPr>
          <p:nvPr/>
        </p:nvPicPr>
        <p:blipFill>
          <a:blip r:embed="rId2"/>
          <a:srcRect/>
          <a:stretch>
            <a:fillRect/>
          </a:stretch>
        </p:blipFill>
        <p:spPr bwMode="auto">
          <a:xfrm>
            <a:off x="685800" y="2971800"/>
            <a:ext cx="7772400" cy="3152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Domain Analysis</a:t>
            </a:r>
            <a:endParaRPr lang="en-US" dirty="0"/>
          </a:p>
        </p:txBody>
      </p:sp>
      <p:sp>
        <p:nvSpPr>
          <p:cNvPr id="3" name="Content Placeholder 2"/>
          <p:cNvSpPr>
            <a:spLocks noGrp="1"/>
          </p:cNvSpPr>
          <p:nvPr>
            <p:ph idx="1"/>
          </p:nvPr>
        </p:nvSpPr>
        <p:spPr/>
        <p:txBody>
          <a:bodyPr>
            <a:normAutofit lnSpcReduction="10000"/>
          </a:bodyPr>
          <a:lstStyle/>
          <a:p>
            <a:pPr algn="just"/>
            <a:r>
              <a:rPr lang="en-US" i="1" dirty="0" smtClean="0"/>
              <a:t>Domain analysis, the next stage of development, is concerned with devising a precise, concise, </a:t>
            </a:r>
            <a:r>
              <a:rPr lang="en-US" dirty="0" smtClean="0"/>
              <a:t>understandable, and correct model of the real world.</a:t>
            </a:r>
          </a:p>
          <a:p>
            <a:r>
              <a:rPr lang="en-US" dirty="0" smtClean="0"/>
              <a:t>Before building anything complex, the builder must understand the requirements.</a:t>
            </a:r>
          </a:p>
          <a:p>
            <a:pPr algn="just"/>
            <a:r>
              <a:rPr lang="en-US" dirty="0" smtClean="0"/>
              <a:t>To build a domain model, you must interview business experts, examine requirements statements, and scrutinize related artifacts.</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lstStyle/>
          <a:p>
            <a:pPr algn="just"/>
            <a:r>
              <a:rPr lang="en-US" dirty="0" smtClean="0"/>
              <a:t>In this chapter you will learn how to take 00 concepts and apply them to construct a domain model.</a:t>
            </a:r>
          </a:p>
          <a:p>
            <a:pPr algn="just"/>
            <a:r>
              <a:rPr lang="en-US" dirty="0" smtClean="0"/>
              <a:t>The model serves several purposes: It clarifies the requirements, it provides a basis for agreement between the stake holders and the developers, and it becomes the starting point for design and implementation.</a:t>
            </a:r>
          </a:p>
          <a:p>
            <a:pPr algn="just"/>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Development Stages</a:t>
            </a:r>
            <a:endParaRPr lang="en-US" dirty="0"/>
          </a:p>
        </p:txBody>
      </p:sp>
      <p:sp>
        <p:nvSpPr>
          <p:cNvPr id="3" name="Content Placeholder 2"/>
          <p:cNvSpPr>
            <a:spLocks noGrp="1"/>
          </p:cNvSpPr>
          <p:nvPr>
            <p:ph idx="1"/>
          </p:nvPr>
        </p:nvSpPr>
        <p:spPr>
          <a:xfrm>
            <a:off x="457200" y="1600200"/>
            <a:ext cx="8229600" cy="4876800"/>
          </a:xfrm>
        </p:spPr>
        <p:txBody>
          <a:bodyPr>
            <a:normAutofit fontScale="25000" lnSpcReduction="20000"/>
          </a:bodyPr>
          <a:lstStyle/>
          <a:p>
            <a:pPr algn="just"/>
            <a:r>
              <a:rPr lang="en-US" sz="12800" b="1" dirty="0" smtClean="0"/>
              <a:t>System conception</a:t>
            </a:r>
            <a:r>
              <a:rPr lang="en-US" sz="12800" dirty="0" smtClean="0"/>
              <a:t>. Conceive an application and formulate tentative requirements.</a:t>
            </a:r>
          </a:p>
          <a:p>
            <a:endParaRPr lang="en-US" dirty="0" smtClean="0"/>
          </a:p>
          <a:p>
            <a:endParaRPr lang="en-US" dirty="0" smtClean="0"/>
          </a:p>
          <a:p>
            <a:pPr algn="just"/>
            <a:r>
              <a:rPr lang="en-US" sz="12800" b="1" dirty="0" smtClean="0"/>
              <a:t> Analysis. </a:t>
            </a:r>
            <a:r>
              <a:rPr lang="en-US" sz="12800" dirty="0" smtClean="0"/>
              <a:t>Deeply understand the requirements by constructing models. The goal of analysis is to specify </a:t>
            </a:r>
            <a:r>
              <a:rPr lang="en-US" sz="12800" i="1" dirty="0" smtClean="0"/>
              <a:t>what needs to be done, not how it is done. You must understand a </a:t>
            </a:r>
            <a:r>
              <a:rPr lang="en-US" sz="12800" dirty="0" smtClean="0"/>
              <a:t>problem before attempting a solution.</a:t>
            </a:r>
          </a:p>
          <a:p>
            <a:pPr algn="just"/>
            <a:r>
              <a:rPr lang="en-US" sz="12800" b="1" dirty="0" smtClean="0"/>
              <a:t>System design.</a:t>
            </a:r>
            <a:r>
              <a:rPr lang="en-US" sz="12800" dirty="0" smtClean="0"/>
              <a:t> Devise a high-level strategy-the architecture-for solving the application problem. Establish policies to guide the subsequent class design.</a:t>
            </a:r>
          </a:p>
          <a:p>
            <a:pPr algn="just"/>
            <a:endParaRPr lang="en-US" sz="12800" dirty="0" smtClean="0"/>
          </a:p>
          <a:p>
            <a:pPr algn="just"/>
            <a:endParaRPr lang="en-US" sz="12800" dirty="0" smtClean="0"/>
          </a:p>
          <a:p>
            <a:endParaRPr lang="en-US" sz="12800" dirty="0" smtClean="0"/>
          </a:p>
          <a:p>
            <a:endParaRPr lang="en-US" sz="12800" dirty="0" smtClean="0"/>
          </a:p>
          <a:p>
            <a:pPr>
              <a:buNone/>
            </a:pPr>
            <a:endParaRPr lang="en-US" sz="12800"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Overview of Analysis</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685800" y="1371600"/>
            <a:ext cx="8001000" cy="464423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pPr algn="just"/>
            <a:r>
              <a:rPr lang="en-US" dirty="0" smtClean="0"/>
              <a:t>We have divided analysis into two sub stages. </a:t>
            </a:r>
          </a:p>
          <a:p>
            <a:pPr algn="just"/>
            <a:r>
              <a:rPr lang="en-US" dirty="0" smtClean="0"/>
              <a:t>The first, </a:t>
            </a:r>
            <a:r>
              <a:rPr lang="en-US" i="1" dirty="0" smtClean="0"/>
              <a:t>domain analysis, is covered in </a:t>
            </a:r>
            <a:r>
              <a:rPr lang="en-US" dirty="0" smtClean="0"/>
              <a:t>this chapter and focuses on understanding the real-world essence of a problem.</a:t>
            </a:r>
          </a:p>
          <a:p>
            <a:pPr algn="just"/>
            <a:r>
              <a:rPr lang="en-US" dirty="0" smtClean="0"/>
              <a:t>The second, </a:t>
            </a:r>
            <a:r>
              <a:rPr lang="en-US" i="1" dirty="0" smtClean="0"/>
              <a:t>application analysis, is covered in  the next chapter and builds on the domain model.</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Domain Class Model</a:t>
            </a:r>
            <a:endParaRPr lang="en-US" dirty="0"/>
          </a:p>
        </p:txBody>
      </p:sp>
      <p:sp>
        <p:nvSpPr>
          <p:cNvPr id="3" name="Content Placeholder 2"/>
          <p:cNvSpPr>
            <a:spLocks noGrp="1"/>
          </p:cNvSpPr>
          <p:nvPr>
            <p:ph idx="1"/>
          </p:nvPr>
        </p:nvSpPr>
        <p:spPr/>
        <p:txBody>
          <a:bodyPr>
            <a:normAutofit/>
          </a:bodyPr>
          <a:lstStyle/>
          <a:p>
            <a:r>
              <a:rPr lang="en-US" dirty="0" smtClean="0"/>
              <a:t>The first step in analyzing the requirements is to construct a domain model.</a:t>
            </a:r>
          </a:p>
          <a:p>
            <a:r>
              <a:rPr lang="en-US" dirty="0" smtClean="0"/>
              <a:t> The domain model shows the static structure of the real-world system and organizes it into workable pieces.</a:t>
            </a:r>
          </a:p>
          <a:p>
            <a:r>
              <a:rPr lang="en-US" dirty="0" smtClean="0"/>
              <a:t>The domain model describes real-world classes and their relationships to each other.</a:t>
            </a:r>
          </a:p>
          <a:p>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6400800"/>
          </a:xfrm>
        </p:spPr>
        <p:txBody>
          <a:bodyPr/>
          <a:lstStyle/>
          <a:p>
            <a:pPr algn="just"/>
            <a:r>
              <a:rPr lang="en-US" dirty="0" smtClean="0"/>
              <a:t>During analysis, the class model precedes the state and interaction models because static structure tends to be better defined, less dependent on application details, and more stable as the solution evolves.</a:t>
            </a:r>
          </a:p>
          <a:p>
            <a:pPr algn="just"/>
            <a:r>
              <a:rPr lang="en-US" dirty="0" smtClean="0"/>
              <a:t>Find classes and associations first, as they provide the overall structure and approach to the problem.</a:t>
            </a:r>
          </a:p>
          <a:p>
            <a:pPr algn="just"/>
            <a:r>
              <a:rPr lang="en-US" dirty="0" smtClean="0"/>
              <a:t>Next add attributes to describe the basic network of classes and associations.</a:t>
            </a:r>
          </a:p>
          <a:p>
            <a:r>
              <a:rPr lang="en-US" dirty="0" smtClean="0"/>
              <a:t>Then combine and organize classes using inheritance.</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457200" y="152400"/>
            <a:ext cx="8229600" cy="5973763"/>
          </a:xfrm>
        </p:spPr>
        <p:txBody>
          <a:bodyPr/>
          <a:lstStyle/>
          <a:p>
            <a:pPr algn="just"/>
            <a:r>
              <a:rPr lang="en-US" dirty="0" smtClean="0"/>
              <a:t>An initial analysis model is likely to contain flaws that must be corrected by later iterations.</a:t>
            </a:r>
          </a:p>
          <a:p>
            <a:pPr algn="just">
              <a:buNone/>
            </a:pPr>
            <a:r>
              <a:rPr lang="en-US" b="1" i="1" u="sng" dirty="0" smtClean="0"/>
              <a:t>You must perform the following steps to construct a domain class model.</a:t>
            </a:r>
          </a:p>
          <a:p>
            <a:pPr algn="just">
              <a:buNone/>
            </a:pPr>
            <a:endParaRPr lang="en-US" dirty="0"/>
          </a:p>
        </p:txBody>
      </p:sp>
      <p:graphicFrame>
        <p:nvGraphicFramePr>
          <p:cNvPr id="5" name="Table 4"/>
          <p:cNvGraphicFramePr>
            <a:graphicFrameLocks noGrp="1"/>
          </p:cNvGraphicFramePr>
          <p:nvPr/>
        </p:nvGraphicFramePr>
        <p:xfrm>
          <a:off x="457200" y="3657600"/>
          <a:ext cx="8229600" cy="1737360"/>
        </p:xfrm>
        <a:graphic>
          <a:graphicData uri="http://schemas.openxmlformats.org/drawingml/2006/table">
            <a:tbl>
              <a:tblPr firstRow="1" bandRow="1">
                <a:tableStyleId>{073A0DAA-6AF3-43AB-8588-CEC1D06C72B9}</a:tableStyleId>
              </a:tblPr>
              <a:tblGrid>
                <a:gridCol w="4114800"/>
                <a:gridCol w="4114800"/>
              </a:tblGrid>
              <a:tr h="370840">
                <a:tc>
                  <a:txBody>
                    <a:bodyPr/>
                    <a:lstStyle/>
                    <a:p>
                      <a:r>
                        <a:rPr lang="en-US" sz="1800" kern="1200" baseline="0" dirty="0" smtClean="0">
                          <a:solidFill>
                            <a:schemeClr val="tx1"/>
                          </a:solidFill>
                        </a:rPr>
                        <a:t>Find classes. </a:t>
                      </a:r>
                    </a:p>
                    <a:p>
                      <a:r>
                        <a:rPr lang="en-US" sz="1800" kern="1200" baseline="0" dirty="0" smtClean="0">
                          <a:solidFill>
                            <a:schemeClr val="tx1"/>
                          </a:solidFill>
                        </a:rPr>
                        <a:t>Prepare a data dictionary. </a:t>
                      </a:r>
                    </a:p>
                    <a:p>
                      <a:r>
                        <a:rPr lang="en-US" sz="1800" kern="1200" baseline="0" dirty="0" smtClean="0">
                          <a:solidFill>
                            <a:schemeClr val="tx1"/>
                          </a:solidFill>
                        </a:rPr>
                        <a:t>Find associations. </a:t>
                      </a:r>
                    </a:p>
                    <a:p>
                      <a:r>
                        <a:rPr lang="en-US" sz="1800" kern="1200" baseline="0" dirty="0" smtClean="0">
                          <a:solidFill>
                            <a:schemeClr val="tx1"/>
                          </a:solidFill>
                        </a:rPr>
                        <a:t>Find attributes of objects and links. </a:t>
                      </a:r>
                    </a:p>
                    <a:p>
                      <a:r>
                        <a:rPr lang="en-US" sz="1800" kern="1200" baseline="0" dirty="0" smtClean="0">
                          <a:solidFill>
                            <a:schemeClr val="tx1"/>
                          </a:solidFill>
                        </a:rPr>
                        <a:t>Organize and simplify classes using inheritance</a:t>
                      </a:r>
                      <a:endParaRPr lang="en-US" dirty="0">
                        <a:solidFill>
                          <a:schemeClr val="tx1"/>
                        </a:solidFill>
                      </a:endParaRPr>
                    </a:p>
                  </a:txBody>
                  <a:tcPr>
                    <a:noFill/>
                  </a:tcPr>
                </a:tc>
                <a:tc>
                  <a:txBody>
                    <a:bodyPr/>
                    <a:lstStyle/>
                    <a:p>
                      <a:r>
                        <a:rPr lang="en-US" sz="1800" kern="1200" baseline="0" dirty="0" smtClean="0">
                          <a:solidFill>
                            <a:schemeClr val="tx1"/>
                          </a:solidFill>
                        </a:rPr>
                        <a:t>Verify that access paths exist for likely queries. </a:t>
                      </a:r>
                    </a:p>
                    <a:p>
                      <a:r>
                        <a:rPr lang="en-US" sz="1800" kern="1200" baseline="0" dirty="0" smtClean="0">
                          <a:solidFill>
                            <a:schemeClr val="tx1"/>
                          </a:solidFill>
                        </a:rPr>
                        <a:t>Iterate and refine the model. </a:t>
                      </a:r>
                    </a:p>
                    <a:p>
                      <a:r>
                        <a:rPr lang="en-US" sz="1800" kern="1200" baseline="0" dirty="0" smtClean="0">
                          <a:solidFill>
                            <a:schemeClr val="tx1"/>
                          </a:solidFill>
                        </a:rPr>
                        <a:t>Reconsider the level of abstraction. </a:t>
                      </a:r>
                    </a:p>
                    <a:p>
                      <a:r>
                        <a:rPr lang="en-US" sz="1800" kern="1200" baseline="0" dirty="0" smtClean="0">
                          <a:solidFill>
                            <a:schemeClr val="tx1"/>
                          </a:solidFill>
                        </a:rPr>
                        <a:t>Group classes into packages. </a:t>
                      </a:r>
                      <a:endParaRPr lang="en-US" dirty="0">
                        <a:solidFill>
                          <a:schemeClr val="tx1"/>
                        </a:solidFill>
                      </a:endParaRPr>
                    </a:p>
                  </a:txBody>
                  <a:tcPr>
                    <a:noFill/>
                  </a:tcPr>
                </a:tc>
              </a:tr>
            </a:tbl>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i="1" dirty="0" smtClean="0"/>
              <a:t>Finding Classes</a:t>
            </a:r>
            <a:br>
              <a:rPr lang="en-US" b="1" i="1" dirty="0" smtClean="0"/>
            </a:br>
            <a:endParaRPr lang="en-US" dirty="0"/>
          </a:p>
        </p:txBody>
      </p:sp>
      <p:sp>
        <p:nvSpPr>
          <p:cNvPr id="3" name="Content Placeholder 2"/>
          <p:cNvSpPr>
            <a:spLocks noGrp="1"/>
          </p:cNvSpPr>
          <p:nvPr>
            <p:ph idx="1"/>
          </p:nvPr>
        </p:nvSpPr>
        <p:spPr/>
        <p:txBody>
          <a:bodyPr>
            <a:normAutofit fontScale="92500" lnSpcReduction="10000"/>
          </a:bodyPr>
          <a:lstStyle/>
          <a:p>
            <a:pPr algn="just"/>
            <a:r>
              <a:rPr lang="en-US" dirty="0" smtClean="0"/>
              <a:t>The first step in constructing a class model is to find relevant classes for objects from the application domain.</a:t>
            </a:r>
          </a:p>
          <a:p>
            <a:pPr algn="just"/>
            <a:r>
              <a:rPr lang="en-US" dirty="0" smtClean="0"/>
              <a:t> Objects include physical entities, such as houses, persons, and machines , as well as concepts, such as trajectories, seating assignments, and payment schedules. </a:t>
            </a:r>
          </a:p>
          <a:p>
            <a:pPr algn="just"/>
            <a:r>
              <a:rPr lang="en-US" dirty="0" smtClean="0"/>
              <a:t>All classes must make sense in the application domain; avoid computer implementation constructs , such as linked lists and subroutines</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1328737" y="1447800"/>
            <a:ext cx="6486525" cy="2667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ATM example.</a:t>
            </a:r>
            <a:endParaRPr lang="en-US" dirty="0"/>
          </a:p>
        </p:txBody>
      </p:sp>
      <p:pic>
        <p:nvPicPr>
          <p:cNvPr id="4098" name="Picture 2"/>
          <p:cNvPicPr>
            <a:picLocks noGrp="1" noChangeAspect="1" noChangeArrowheads="1"/>
          </p:cNvPicPr>
          <p:nvPr>
            <p:ph idx="1"/>
          </p:nvPr>
        </p:nvPicPr>
        <p:blipFill>
          <a:blip r:embed="rId2"/>
          <a:srcRect/>
          <a:stretch>
            <a:fillRect/>
          </a:stretch>
        </p:blipFill>
        <p:spPr bwMode="auto">
          <a:xfrm>
            <a:off x="1219200" y="3124200"/>
            <a:ext cx="6972300" cy="2847975"/>
          </a:xfrm>
          <a:prstGeom prst="rect">
            <a:avLst/>
          </a:prstGeom>
          <a:noFill/>
          <a:ln w="9525">
            <a:noFill/>
            <a:miter lim="800000"/>
            <a:headEnd/>
            <a:tailEnd/>
          </a:ln>
          <a:effectLst/>
        </p:spPr>
      </p:pic>
      <p:sp>
        <p:nvSpPr>
          <p:cNvPr id="5" name="TextBox 4"/>
          <p:cNvSpPr txBox="1"/>
          <p:nvPr/>
        </p:nvSpPr>
        <p:spPr>
          <a:xfrm>
            <a:off x="990600" y="1371600"/>
            <a:ext cx="7315200" cy="1384995"/>
          </a:xfrm>
          <a:prstGeom prst="rect">
            <a:avLst/>
          </a:prstGeom>
          <a:noFill/>
        </p:spPr>
        <p:txBody>
          <a:bodyPr wrap="square" rtlCol="0">
            <a:spAutoFit/>
          </a:bodyPr>
          <a:lstStyle/>
          <a:p>
            <a:pPr algn="just"/>
            <a:r>
              <a:rPr lang="en-US" sz="2800" i="1" u="sng" dirty="0" smtClean="0"/>
              <a:t>Examination of the concepts in the ATM problem statement from previous chapter  yields the tentative classes shown below</a:t>
            </a:r>
            <a:endParaRPr lang="en-US" sz="2800" i="1" u="sng"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1"/>
            <a:ext cx="8229600" cy="1828800"/>
          </a:xfrm>
        </p:spPr>
        <p:txBody>
          <a:bodyPr/>
          <a:lstStyle/>
          <a:p>
            <a:r>
              <a:rPr lang="en-US" dirty="0" smtClean="0"/>
              <a:t>shows additional classes that do not appear directly in the statement but can be identified from our knowledge of the problem domain.</a:t>
            </a:r>
            <a:endParaRPr lang="en-US" dirty="0"/>
          </a:p>
        </p:txBody>
      </p:sp>
      <p:pic>
        <p:nvPicPr>
          <p:cNvPr id="5122" name="Picture 2"/>
          <p:cNvPicPr>
            <a:picLocks noChangeAspect="1" noChangeArrowheads="1"/>
          </p:cNvPicPr>
          <p:nvPr/>
        </p:nvPicPr>
        <p:blipFill>
          <a:blip r:embed="rId2"/>
          <a:srcRect/>
          <a:stretch>
            <a:fillRect/>
          </a:stretch>
        </p:blipFill>
        <p:spPr bwMode="auto">
          <a:xfrm>
            <a:off x="1409700" y="2781300"/>
            <a:ext cx="6324600" cy="1295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smtClean="0"/>
              <a:t>Keeping the Right Classes</a:t>
            </a:r>
            <a:br>
              <a:rPr lang="en-US" i="1" dirty="0" smtClean="0"/>
            </a:br>
            <a:endParaRPr lang="en-US" dirty="0"/>
          </a:p>
        </p:txBody>
      </p:sp>
      <p:sp>
        <p:nvSpPr>
          <p:cNvPr id="3" name="Content Placeholder 2"/>
          <p:cNvSpPr>
            <a:spLocks noGrp="1"/>
          </p:cNvSpPr>
          <p:nvPr>
            <p:ph idx="1"/>
          </p:nvPr>
        </p:nvSpPr>
        <p:spPr/>
        <p:txBody>
          <a:bodyPr/>
          <a:lstStyle/>
          <a:p>
            <a:pPr algn="just"/>
            <a:r>
              <a:rPr lang="en-US" i="1" dirty="0" smtClean="0"/>
              <a:t> </a:t>
            </a:r>
            <a:r>
              <a:rPr lang="en-US" dirty="0" smtClean="0"/>
              <a:t>Now discard unnecessary and incorrect classes according to the following criteria.</a:t>
            </a:r>
          </a:p>
          <a:p>
            <a:pPr algn="just"/>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fontScale="92500"/>
          </a:bodyPr>
          <a:lstStyle/>
          <a:p>
            <a:r>
              <a:rPr lang="en-US" b="1" dirty="0" smtClean="0"/>
              <a:t>Class design</a:t>
            </a:r>
            <a:r>
              <a:rPr lang="en-US" dirty="0" smtClean="0"/>
              <a:t>. Augment and adjust the real-world models from analysis.</a:t>
            </a:r>
          </a:p>
          <a:p>
            <a:pPr algn="just"/>
            <a:r>
              <a:rPr lang="en-US" b="1" dirty="0" smtClean="0"/>
              <a:t>Implementation. </a:t>
            </a:r>
            <a:r>
              <a:rPr lang="en-US" dirty="0" smtClean="0"/>
              <a:t>Translate the design into programming code and database structures.</a:t>
            </a:r>
          </a:p>
          <a:p>
            <a:pPr algn="just"/>
            <a:r>
              <a:rPr lang="en-US" b="1" dirty="0" smtClean="0"/>
              <a:t>Testing.</a:t>
            </a:r>
            <a:r>
              <a:rPr lang="en-US" dirty="0" smtClean="0"/>
              <a:t> Ensure that the application is suitable for actual use and that it truly satisfies the requirements. . </a:t>
            </a:r>
          </a:p>
          <a:p>
            <a:pPr algn="just"/>
            <a:r>
              <a:rPr lang="en-US" b="1" dirty="0" smtClean="0"/>
              <a:t>Training.</a:t>
            </a:r>
            <a:r>
              <a:rPr lang="en-US" dirty="0" smtClean="0"/>
              <a:t> Help users master the new application.</a:t>
            </a:r>
          </a:p>
          <a:p>
            <a:r>
              <a:rPr lang="en-US" b="1" dirty="0" smtClean="0"/>
              <a:t>Deployment.</a:t>
            </a:r>
            <a:r>
              <a:rPr lang="en-US" dirty="0" smtClean="0"/>
              <a:t> Place the application in the field </a:t>
            </a:r>
          </a:p>
          <a:p>
            <a:r>
              <a:rPr lang="en-US" b="1" dirty="0" smtClean="0"/>
              <a:t>Maintenance</a:t>
            </a:r>
            <a:r>
              <a:rPr lang="en-US" dirty="0" smtClean="0"/>
              <a:t>. Preserve the long-term viability of the application.</a:t>
            </a:r>
          </a:p>
          <a:p>
            <a:pPr algn="just"/>
            <a:endParaRPr lang="en-US" dirty="0" smtClean="0"/>
          </a:p>
          <a:p>
            <a:pPr algn="just"/>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srcRect/>
          <a:stretch>
            <a:fillRect/>
          </a:stretch>
        </p:blipFill>
        <p:spPr bwMode="auto">
          <a:xfrm>
            <a:off x="533401" y="381000"/>
            <a:ext cx="8229600" cy="57451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ctr">
              <a:buNone/>
            </a:pPr>
            <a:r>
              <a:rPr lang="en-US" b="1" i="1" u="sng" dirty="0" smtClean="0"/>
              <a:t>Redundant classes. </a:t>
            </a:r>
          </a:p>
          <a:p>
            <a:r>
              <a:rPr lang="en-US" dirty="0" smtClean="0"/>
              <a:t>If two classes express the same concept, you should keep the most descriptive name. For example, </a:t>
            </a:r>
            <a:r>
              <a:rPr lang="en-US" i="1" dirty="0" smtClean="0"/>
              <a:t>Customer and User are redundant; we retain Customer because it </a:t>
            </a:r>
            <a:r>
              <a:rPr lang="en-US" dirty="0" smtClean="0"/>
              <a:t>is more descriptive.</a:t>
            </a:r>
          </a:p>
          <a:p>
            <a:pPr algn="ctr">
              <a:buNone/>
            </a:pPr>
            <a:r>
              <a:rPr lang="en-US" b="1" i="1" u="sng" dirty="0" smtClean="0"/>
              <a:t>Irrelevant classes.</a:t>
            </a:r>
          </a:p>
          <a:p>
            <a:pPr>
              <a:buNone/>
            </a:pPr>
            <a:r>
              <a:rPr lang="en-US" dirty="0" smtClean="0"/>
              <a:t> If a class has little or nothing to do with the problem, eliminate it.</a:t>
            </a:r>
            <a:endParaRPr lang="en-US" i="1" dirty="0" smtClean="0"/>
          </a:p>
          <a:p>
            <a:pPr>
              <a:buNone/>
            </a:pPr>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ctr">
              <a:buNone/>
            </a:pPr>
            <a:r>
              <a:rPr lang="en-US" b="1" i="1" u="sng" dirty="0" smtClean="0"/>
              <a:t>Vague classes. </a:t>
            </a:r>
          </a:p>
          <a:p>
            <a:pPr algn="just">
              <a:buNone/>
            </a:pPr>
            <a:r>
              <a:rPr lang="en-US" dirty="0" smtClean="0"/>
              <a:t>A class should be specific. Some tentative classes may have ill-defined boundaries or be too broad in scope.</a:t>
            </a:r>
          </a:p>
          <a:p>
            <a:pPr algn="just"/>
            <a:r>
              <a:rPr lang="en-US" i="1" dirty="0" smtClean="0"/>
              <a:t>For example: Recordkeeping Provision is vague and is handled by Transaction. </a:t>
            </a:r>
            <a:r>
              <a:rPr lang="en-US" dirty="0" smtClean="0"/>
              <a:t>In other applications, this might be included in other classes, such as </a:t>
            </a:r>
            <a:r>
              <a:rPr lang="en-US" i="1" dirty="0" err="1" smtClean="0"/>
              <a:t>StockSales</a:t>
            </a:r>
            <a:r>
              <a:rPr lang="en-US" i="1" dirty="0" smtClean="0"/>
              <a:t> , Telephone Calls, or </a:t>
            </a:r>
            <a:r>
              <a:rPr lang="en-US" i="1" dirty="0" err="1" smtClean="0"/>
              <a:t>MachineFailures</a:t>
            </a:r>
            <a:r>
              <a:rPr lang="en-US" i="1" dirty="0" smtClean="0"/>
              <a:t>.</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0"/>
            <a:ext cx="8229600" cy="6126163"/>
          </a:xfrm>
        </p:spPr>
        <p:txBody>
          <a:bodyPr/>
          <a:lstStyle/>
          <a:p>
            <a:pPr algn="ctr">
              <a:buNone/>
            </a:pPr>
            <a:r>
              <a:rPr lang="en-US" b="1" i="1" u="sng" dirty="0" smtClean="0"/>
              <a:t>Attributes. </a:t>
            </a:r>
          </a:p>
          <a:p>
            <a:pPr>
              <a:buNone/>
            </a:pPr>
            <a:r>
              <a:rPr lang="en-US" dirty="0" smtClean="0"/>
              <a:t>Names that primarily describe individual objects should be restated as attributes.</a:t>
            </a:r>
          </a:p>
          <a:p>
            <a:pPr algn="just"/>
            <a:r>
              <a:rPr lang="en-US" dirty="0" smtClean="0"/>
              <a:t>ATM example. </a:t>
            </a:r>
            <a:r>
              <a:rPr lang="en-US" i="1" dirty="0" smtClean="0"/>
              <a:t>Account Data is underspecified but in any case probably describes </a:t>
            </a:r>
            <a:r>
              <a:rPr lang="en-US" dirty="0" smtClean="0"/>
              <a:t>an account. An ATM dispenses cash and receipts, but beyond that cash and receipts are peripheral to the problem, so they should be treated as attributes</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ctr">
              <a:buNone/>
            </a:pPr>
            <a:r>
              <a:rPr lang="en-US" b="1" i="1" u="sng" dirty="0" smtClean="0"/>
              <a:t>Operations</a:t>
            </a:r>
          </a:p>
          <a:p>
            <a:pPr algn="just"/>
            <a:r>
              <a:rPr lang="en-US" dirty="0" smtClean="0"/>
              <a:t>If a name describes an operation that is applied to objects and not manipulated in its own right, then it is not a class.</a:t>
            </a:r>
          </a:p>
          <a:p>
            <a:pPr algn="just"/>
            <a:r>
              <a:rPr lang="en-US" dirty="0" smtClean="0"/>
              <a:t>For example, in a billing system for telephone calls a </a:t>
            </a:r>
            <a:r>
              <a:rPr lang="en-US" i="1" dirty="0" smtClean="0"/>
              <a:t>Call would be an important class </a:t>
            </a:r>
            <a:r>
              <a:rPr lang="en-US" dirty="0" smtClean="0"/>
              <a:t>with attributes such as </a:t>
            </a:r>
            <a:r>
              <a:rPr lang="en-US" i="1" dirty="0" smtClean="0"/>
              <a:t>date, time, origin, and destination.</a:t>
            </a:r>
          </a:p>
          <a:p>
            <a:pPr algn="just"/>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normAutofit fontScale="92500" lnSpcReduction="10000"/>
          </a:bodyPr>
          <a:lstStyle/>
          <a:p>
            <a:pPr algn="ctr">
              <a:buNone/>
            </a:pPr>
            <a:r>
              <a:rPr lang="en-US" b="1" i="1" u="sng" dirty="0" smtClean="0"/>
              <a:t>Roles</a:t>
            </a:r>
          </a:p>
          <a:p>
            <a:r>
              <a:rPr lang="en-US" dirty="0" smtClean="0"/>
              <a:t>The name of a class should reflect its intrinsic nature and not a role that it plays in an association.</a:t>
            </a:r>
          </a:p>
          <a:p>
            <a:pPr algn="ctr">
              <a:buNone/>
            </a:pPr>
            <a:r>
              <a:rPr lang="en-US" b="1" i="1" u="sng" dirty="0" smtClean="0"/>
              <a:t>Implementation constructs</a:t>
            </a:r>
          </a:p>
          <a:p>
            <a:r>
              <a:rPr lang="en-US" dirty="0" smtClean="0"/>
              <a:t>Eliminate constructs from the analysis model that are extraneous to the real world. You may need them later during design, but not now.</a:t>
            </a:r>
          </a:p>
          <a:p>
            <a:pPr algn="just"/>
            <a:r>
              <a:rPr lang="en-US" dirty="0" smtClean="0"/>
              <a:t> For example, CPU, subroutine, process, algorithm, and interrupt are implementation constructs for most applications, although they are legitimate classes for an operating system.</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0"/>
            <a:ext cx="8229600" cy="6126163"/>
          </a:xfrm>
        </p:spPr>
        <p:txBody>
          <a:bodyPr/>
          <a:lstStyle/>
          <a:p>
            <a:pPr algn="ctr">
              <a:buNone/>
            </a:pPr>
            <a:r>
              <a:rPr lang="en-US" b="1" u="sng" dirty="0" smtClean="0"/>
              <a:t>Derived classes</a:t>
            </a:r>
            <a:r>
              <a:rPr lang="en-US" dirty="0" smtClean="0"/>
              <a:t>.</a:t>
            </a:r>
          </a:p>
          <a:p>
            <a:r>
              <a:rPr lang="en-US" dirty="0" smtClean="0"/>
              <a:t>As a general rule, omit classes that can be derived from other classes.</a:t>
            </a:r>
          </a:p>
          <a:p>
            <a:r>
              <a:rPr lang="en-US" dirty="0" smtClean="0"/>
              <a:t>If a derived class is especially important, you can include it, but do so only sparingly.</a:t>
            </a:r>
          </a:p>
          <a:p>
            <a:r>
              <a:rPr lang="en-US" dirty="0" smtClean="0"/>
              <a:t>Mark </a:t>
            </a:r>
            <a:r>
              <a:rPr lang="en-US" dirty="0" err="1" smtClean="0"/>
              <a:t>alI</a:t>
            </a:r>
            <a:r>
              <a:rPr lang="en-US" dirty="0" smtClean="0"/>
              <a:t> derived classes with a preceding slash ('I') in the class name.</a:t>
            </a:r>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Preparing a Data Dictionary</a:t>
            </a:r>
            <a:endParaRPr lang="en-US" dirty="0"/>
          </a:p>
        </p:txBody>
      </p:sp>
      <p:sp>
        <p:nvSpPr>
          <p:cNvPr id="3" name="Content Placeholder 2"/>
          <p:cNvSpPr>
            <a:spLocks noGrp="1"/>
          </p:cNvSpPr>
          <p:nvPr>
            <p:ph idx="1"/>
          </p:nvPr>
        </p:nvSpPr>
        <p:spPr/>
        <p:txBody>
          <a:bodyPr>
            <a:normAutofit fontScale="92500"/>
          </a:bodyPr>
          <a:lstStyle/>
          <a:p>
            <a:pPr algn="just"/>
            <a:r>
              <a:rPr lang="en-US" dirty="0" smtClean="0"/>
              <a:t>Isolated words have too many interpretations, so prepare a data dictionary for all modeling elements.</a:t>
            </a:r>
          </a:p>
          <a:p>
            <a:pPr algn="just"/>
            <a:r>
              <a:rPr lang="en-US" dirty="0" smtClean="0"/>
              <a:t>Write a paragraph precisely describing each class.</a:t>
            </a:r>
          </a:p>
          <a:p>
            <a:pPr algn="just"/>
            <a:r>
              <a:rPr lang="en-US" dirty="0" smtClean="0"/>
              <a:t>Describe the scope of the class within the current problem, including any assumptions or restrictions on its use.</a:t>
            </a:r>
          </a:p>
          <a:p>
            <a:pPr algn="just"/>
            <a:r>
              <a:rPr lang="en-US" dirty="0" smtClean="0"/>
              <a:t>The data dictionary also describes associations, attributes, operations, and enumeration values.</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609600" y="457200"/>
            <a:ext cx="7924800" cy="6096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533400" y="609600"/>
            <a:ext cx="8381999" cy="533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 life cycle</a:t>
            </a:r>
            <a:endParaRPr lang="en-US" dirty="0"/>
          </a:p>
        </p:txBody>
      </p:sp>
      <p:sp>
        <p:nvSpPr>
          <p:cNvPr id="3" name="Content Placeholder 2"/>
          <p:cNvSpPr>
            <a:spLocks noGrp="1"/>
          </p:cNvSpPr>
          <p:nvPr>
            <p:ph idx="1"/>
          </p:nvPr>
        </p:nvSpPr>
        <p:spPr/>
        <p:txBody>
          <a:bodyPr/>
          <a:lstStyle/>
          <a:p>
            <a:pPr algn="just"/>
            <a:r>
              <a:rPr lang="en-US" dirty="0" smtClean="0"/>
              <a:t>An 00 approach to software development supports multiple life-cycle styles. You can use a waterfall approach performing the phases of analysis, design, and implementation in strict sequence for the entire system. However, we typically recommend an iterative development strategy.</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Finding Associations</a:t>
            </a:r>
            <a:endParaRPr lang="en-US" dirty="0"/>
          </a:p>
        </p:txBody>
      </p:sp>
      <p:sp>
        <p:nvSpPr>
          <p:cNvPr id="3" name="Content Placeholder 2"/>
          <p:cNvSpPr>
            <a:spLocks noGrp="1"/>
          </p:cNvSpPr>
          <p:nvPr>
            <p:ph idx="1"/>
          </p:nvPr>
        </p:nvSpPr>
        <p:spPr/>
        <p:txBody>
          <a:bodyPr>
            <a:normAutofit/>
          </a:bodyPr>
          <a:lstStyle/>
          <a:p>
            <a:pPr algn="just"/>
            <a:r>
              <a:rPr lang="en-US" dirty="0" smtClean="0"/>
              <a:t>Next, find associations between classes.</a:t>
            </a:r>
          </a:p>
          <a:p>
            <a:pPr algn="just"/>
            <a:r>
              <a:rPr lang="en-US" dirty="0" smtClean="0"/>
              <a:t>A structural relationship between two or more classes is an association.</a:t>
            </a:r>
          </a:p>
          <a:p>
            <a:pPr algn="just"/>
            <a:r>
              <a:rPr lang="en-US" dirty="0" smtClean="0"/>
              <a:t>The majority are taken directly from verb phrases in the problem statement. </a:t>
            </a:r>
          </a:p>
          <a:p>
            <a:pPr algn="just"/>
            <a:r>
              <a:rPr lang="en-US" dirty="0" smtClean="0"/>
              <a:t>For some associations the verb phrase is implicit in the statement.</a:t>
            </a:r>
          </a:p>
          <a:p>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lgn="just"/>
            <a:r>
              <a:rPr lang="en-US" dirty="0" smtClean="0"/>
              <a:t>Finally, some associations depend on real-world knowledge or assumptions.</a:t>
            </a:r>
          </a:p>
          <a:p>
            <a:pPr algn="just"/>
            <a:r>
              <a:rPr lang="en-US" dirty="0" smtClean="0"/>
              <a:t>These must be verified with the requestor, as they are not in the problem statement.</a:t>
            </a:r>
          </a:p>
          <a:p>
            <a:pPr algn="just"/>
            <a:endParaRPr lang="en-US" dirty="0" smtClean="0"/>
          </a:p>
          <a:p>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609600" y="381000"/>
            <a:ext cx="8077200" cy="553005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Keeping the Right Associations</a:t>
            </a:r>
            <a:endParaRPr lang="en-US" dirty="0"/>
          </a:p>
        </p:txBody>
      </p:sp>
      <p:sp>
        <p:nvSpPr>
          <p:cNvPr id="3" name="Content Placeholder 2"/>
          <p:cNvSpPr>
            <a:spLocks noGrp="1"/>
          </p:cNvSpPr>
          <p:nvPr>
            <p:ph idx="1"/>
          </p:nvPr>
        </p:nvSpPr>
        <p:spPr/>
        <p:txBody>
          <a:bodyPr/>
          <a:lstStyle/>
          <a:p>
            <a:pPr algn="ctr">
              <a:buNone/>
            </a:pPr>
            <a:r>
              <a:rPr lang="en-US" b="1" i="1" u="sng" dirty="0" smtClean="0"/>
              <a:t>Now discard unnecessary and incorrect associations, using the following criteria.</a:t>
            </a:r>
          </a:p>
          <a:p>
            <a:pPr marL="514350" indent="-514350">
              <a:buFont typeface="+mj-lt"/>
              <a:buAutoNum type="arabicPeriod"/>
            </a:pPr>
            <a:r>
              <a:rPr lang="en-US" dirty="0" smtClean="0"/>
              <a:t>Associations between eliminated classes.</a:t>
            </a:r>
          </a:p>
          <a:p>
            <a:pPr algn="just">
              <a:buNone/>
            </a:pPr>
            <a:r>
              <a:rPr lang="en-US" dirty="0" smtClean="0"/>
              <a:t>If you have eliminated one of the classes in the association, you must eliminate the association or restate it in terms of other classes.</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lgn="just"/>
            <a:r>
              <a:rPr lang="en-US" dirty="0" smtClean="0"/>
              <a:t>ATM example. We can eliminate </a:t>
            </a:r>
            <a:r>
              <a:rPr lang="en-US" i="1" dirty="0" smtClean="0"/>
              <a:t>Banking network includes cashier stations and ATMs, ATM dispenses cash, ATM prints receipts, Banks provide software, Cost apportioned to banks, System provides recordkeeping, and System provides security.</a:t>
            </a:r>
          </a:p>
          <a:p>
            <a:pPr marL="514350" indent="-514350">
              <a:buFont typeface="+mj-lt"/>
              <a:buAutoNum type="arabicPeriod"/>
            </a:pPr>
            <a:r>
              <a:rPr lang="en-US" dirty="0" smtClean="0"/>
              <a:t>Irrelevant or implementation associations.</a:t>
            </a:r>
          </a:p>
          <a:p>
            <a:pPr marL="514350" indent="-514350">
              <a:buNone/>
            </a:pPr>
            <a:r>
              <a:rPr lang="en-US" dirty="0" smtClean="0"/>
              <a:t>Eliminate any associations that are outside the problem domain or deal with implementation constructs.</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normAutofit lnSpcReduction="10000"/>
          </a:bodyPr>
          <a:lstStyle/>
          <a:p>
            <a:pPr marL="514350" indent="-514350">
              <a:buNone/>
            </a:pPr>
            <a:r>
              <a:rPr lang="en-US" b="1" i="1" dirty="0" smtClean="0"/>
              <a:t>3. </a:t>
            </a:r>
            <a:r>
              <a:rPr lang="en-US" b="1" i="1" u="sng" dirty="0" smtClean="0"/>
              <a:t>Actions. </a:t>
            </a:r>
          </a:p>
          <a:p>
            <a:pPr>
              <a:buNone/>
            </a:pPr>
            <a:r>
              <a:rPr lang="en-US" dirty="0" smtClean="0"/>
              <a:t>An association should describe a structural property of the application domain, not a transient event. </a:t>
            </a:r>
          </a:p>
          <a:p>
            <a:pPr algn="just"/>
            <a:r>
              <a:rPr lang="en-US" dirty="0" smtClean="0"/>
              <a:t>Sometimes, a requirement expressed as an action implies an underlying structural relationship and you should rephrase it accordingly.</a:t>
            </a:r>
          </a:p>
          <a:p>
            <a:pPr algn="just"/>
            <a:r>
              <a:rPr lang="en-US" i="1" dirty="0" smtClean="0"/>
              <a:t>ATM accepts cash card describes part of the interaction cycle between </a:t>
            </a:r>
            <a:r>
              <a:rPr lang="en-US" dirty="0" smtClean="0"/>
              <a:t>an ATM and a customer, not a permanent relationship between ATMs and cash cards.</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lstStyle/>
          <a:p>
            <a:pPr>
              <a:buNone/>
            </a:pPr>
            <a:r>
              <a:rPr lang="en-US" dirty="0" smtClean="0"/>
              <a:t>4. </a:t>
            </a:r>
            <a:r>
              <a:rPr lang="en-US" b="1" i="1" u="sng" dirty="0" smtClean="0"/>
              <a:t>Ternary associations. </a:t>
            </a:r>
          </a:p>
          <a:p>
            <a:r>
              <a:rPr lang="en-US" dirty="0" smtClean="0"/>
              <a:t>You can decompose most associations among three or more classes into binary associations If a term in a ternary association is purely descriptive and has no identity of its own, then the term is an attribute on a binary association.</a:t>
            </a:r>
          </a:p>
          <a:p>
            <a:r>
              <a:rPr lang="en-US" b="1" i="1" dirty="0" smtClean="0"/>
              <a:t>Bank computer processes transaction against account </a:t>
            </a:r>
            <a:r>
              <a:rPr lang="en-US" i="1" dirty="0" smtClean="0"/>
              <a:t>can be broken </a:t>
            </a:r>
            <a:r>
              <a:rPr lang="en-US" dirty="0" smtClean="0"/>
              <a:t>into </a:t>
            </a:r>
            <a:r>
              <a:rPr lang="en-US" i="1" dirty="0" smtClean="0"/>
              <a:t>Bank computer processes transaction and Transaction concerns account.</a:t>
            </a:r>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lstStyle/>
          <a:p>
            <a:pPr>
              <a:buNone/>
            </a:pPr>
            <a:r>
              <a:rPr lang="en-US" b="1" i="1" u="sng" dirty="0" smtClean="0"/>
              <a:t>5. Derived associations.</a:t>
            </a:r>
          </a:p>
          <a:p>
            <a:pPr algn="just"/>
            <a:r>
              <a:rPr lang="en-US" dirty="0" smtClean="0"/>
              <a:t> Omit associations that can be defined in terms of other associations, because they are redundant.</a:t>
            </a:r>
          </a:p>
          <a:p>
            <a:pPr algn="just"/>
            <a:r>
              <a:rPr lang="en-US" i="1" dirty="0" smtClean="0"/>
              <a:t>Consortium shares ATMs is a composition of the associations Consortium owns central computer and Central computer communicates with ATMs.</a:t>
            </a:r>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0"/>
            <a:ext cx="8229600" cy="6126163"/>
          </a:xfrm>
        </p:spPr>
        <p:txBody>
          <a:bodyPr>
            <a:normAutofit/>
          </a:bodyPr>
          <a:lstStyle/>
          <a:p>
            <a:pPr>
              <a:buNone/>
            </a:pPr>
            <a:r>
              <a:rPr lang="en-US" b="1" i="1" u="sng" dirty="0" smtClean="0"/>
              <a:t>6.Association end names.</a:t>
            </a:r>
          </a:p>
          <a:p>
            <a:r>
              <a:rPr lang="en-US" dirty="0" smtClean="0"/>
              <a:t> Add association end names where appropriate.</a:t>
            </a:r>
          </a:p>
          <a:p>
            <a:pPr>
              <a:buNone/>
            </a:pPr>
            <a:r>
              <a:rPr lang="en-US" b="1" i="1" u="sng" dirty="0" smtClean="0"/>
              <a:t>7. Qualified associations. </a:t>
            </a:r>
          </a:p>
          <a:p>
            <a:pPr algn="just">
              <a:buNone/>
            </a:pPr>
            <a:r>
              <a:rPr lang="en-US" dirty="0" smtClean="0"/>
              <a:t>Usually a name identifies an object within some context; most names are not globally unique. The context combines with the name to uniquely identify the object. For example, the name of a company must be unique within the chartering state but may be duplicated in other states.</a:t>
            </a:r>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buNone/>
            </a:pPr>
            <a:r>
              <a:rPr lang="en-US" b="1" i="1" u="sng" dirty="0" smtClean="0"/>
              <a:t>7.Multiplicity.</a:t>
            </a:r>
            <a:r>
              <a:rPr lang="en-US" dirty="0" smtClean="0"/>
              <a:t> </a:t>
            </a:r>
          </a:p>
          <a:p>
            <a:pPr>
              <a:buNone/>
            </a:pPr>
            <a:r>
              <a:rPr lang="en-US" dirty="0" smtClean="0"/>
              <a:t>Specify multiplicity, but don't put too much effort into getting it right, as multiplicity often changes during analysis.</a:t>
            </a:r>
          </a:p>
          <a:p>
            <a:pPr>
              <a:buNone/>
            </a:pPr>
            <a:r>
              <a:rPr lang="en-US" smtClean="0"/>
              <a:t>8.</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conception</a:t>
            </a:r>
            <a:endParaRPr lang="en-US" dirty="0"/>
          </a:p>
        </p:txBody>
      </p:sp>
      <p:sp>
        <p:nvSpPr>
          <p:cNvPr id="3" name="Content Placeholder 2"/>
          <p:cNvSpPr>
            <a:spLocks noGrp="1"/>
          </p:cNvSpPr>
          <p:nvPr>
            <p:ph idx="1"/>
          </p:nvPr>
        </p:nvSpPr>
        <p:spPr/>
        <p:txBody>
          <a:bodyPr>
            <a:normAutofit fontScale="77500" lnSpcReduction="20000"/>
          </a:bodyPr>
          <a:lstStyle/>
          <a:p>
            <a:r>
              <a:rPr lang="en-US" b="1" u="sng" dirty="0" smtClean="0"/>
              <a:t>Some ways to find new system concepts:</a:t>
            </a:r>
            <a:endParaRPr lang="en-US" dirty="0" smtClean="0"/>
          </a:p>
          <a:p>
            <a:pPr lvl="0"/>
            <a:r>
              <a:rPr lang="en-US" dirty="0" smtClean="0"/>
              <a:t>New functionality:  Add functionality to an existing system.</a:t>
            </a:r>
          </a:p>
          <a:p>
            <a:pPr lvl="0"/>
            <a:r>
              <a:rPr lang="en-US" dirty="0" smtClean="0"/>
              <a:t>Streamlining: Remove restrictions or generalize the way a system works.</a:t>
            </a:r>
          </a:p>
          <a:p>
            <a:pPr lvl="0"/>
            <a:r>
              <a:rPr lang="en-US" dirty="0" smtClean="0"/>
              <a:t>Simplification: Let ordinary persons perform tasks previously assigned to specialists.</a:t>
            </a:r>
          </a:p>
          <a:p>
            <a:pPr lvl="0"/>
            <a:r>
              <a:rPr lang="en-US" dirty="0" smtClean="0"/>
              <a:t>Automation: Automate manual processes.</a:t>
            </a:r>
          </a:p>
          <a:p>
            <a:pPr lvl="0"/>
            <a:r>
              <a:rPr lang="en-US" dirty="0" smtClean="0"/>
              <a:t>Integration: Combine functionality from different systems.</a:t>
            </a:r>
          </a:p>
          <a:p>
            <a:pPr lvl="0"/>
            <a:r>
              <a:rPr lang="en-US" dirty="0" smtClean="0"/>
              <a:t>Analogies: Look for analogies in other problem domains and see if they have useful ideas.</a:t>
            </a:r>
          </a:p>
          <a:p>
            <a:pPr lvl="0"/>
            <a:r>
              <a:rPr lang="en-US" dirty="0" smtClean="0"/>
              <a:t>Globalization: Travel to other countries and observe their cultural and business practices.</a:t>
            </a:r>
          </a:p>
          <a:p>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p:cNvPicPr>
          <p:nvPr>
            <p:ph idx="1"/>
          </p:nvPr>
        </p:nvPicPr>
        <p:blipFill>
          <a:blip r:embed="rId2">
            <a:lum bright="-36000" contrast="64000"/>
          </a:blip>
          <a:srcRect/>
          <a:stretch>
            <a:fillRect/>
          </a:stretch>
        </p:blipFill>
        <p:spPr bwMode="auto">
          <a:xfrm>
            <a:off x="533400" y="609600"/>
            <a:ext cx="7924799" cy="55165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
            </a:r>
            <a:br>
              <a:rPr lang="en-US" b="1" u="sng" dirty="0" smtClean="0"/>
            </a:br>
            <a:r>
              <a:rPr lang="en-US" b="1" u="sng" dirty="0" smtClean="0"/>
              <a:t>Finding Attributes and Keeping the Right Attributes</a:t>
            </a:r>
            <a:r>
              <a:rPr lang="en-IN" dirty="0" smtClean="0"/>
              <a:t/>
            </a:r>
            <a:br>
              <a:rPr lang="en-IN" dirty="0" smtClean="0"/>
            </a:br>
            <a:endParaRPr lang="en-IN" dirty="0"/>
          </a:p>
        </p:txBody>
      </p:sp>
      <p:sp>
        <p:nvSpPr>
          <p:cNvPr id="3" name="Content Placeholder 2"/>
          <p:cNvSpPr>
            <a:spLocks noGrp="1"/>
          </p:cNvSpPr>
          <p:nvPr>
            <p:ph idx="1"/>
          </p:nvPr>
        </p:nvSpPr>
        <p:spPr/>
        <p:txBody>
          <a:bodyPr/>
          <a:lstStyle/>
          <a:p>
            <a:pPr algn="just"/>
            <a:r>
              <a:rPr lang="en-US" dirty="0" smtClean="0"/>
              <a:t>Attributes usually correspond to </a:t>
            </a:r>
            <a:r>
              <a:rPr lang="en-US" u="sng" dirty="0" smtClean="0"/>
              <a:t>nouns</a:t>
            </a:r>
            <a:r>
              <a:rPr lang="en-US" dirty="0" smtClean="0"/>
              <a:t> followed by </a:t>
            </a:r>
            <a:r>
              <a:rPr lang="en-US" u="sng" dirty="0" smtClean="0"/>
              <a:t>possessive phrases</a:t>
            </a:r>
            <a:r>
              <a:rPr lang="en-US" dirty="0" smtClean="0"/>
              <a:t>, such as "the color of the car" or "the position of the cursor." </a:t>
            </a:r>
          </a:p>
          <a:p>
            <a:pPr algn="just"/>
            <a:r>
              <a:rPr lang="en-US" dirty="0" smtClean="0"/>
              <a:t>Attributes are </a:t>
            </a:r>
            <a:r>
              <a:rPr lang="en-US" u="sng" dirty="0" smtClean="0"/>
              <a:t>less likely to be fully described</a:t>
            </a:r>
            <a:r>
              <a:rPr lang="en-US" dirty="0" smtClean="0"/>
              <a:t> in the problem statement. </a:t>
            </a:r>
          </a:p>
          <a:p>
            <a:pPr algn="just"/>
            <a:r>
              <a:rPr lang="en-US" dirty="0" smtClean="0"/>
              <a:t>They must be derived based on knowledge in the application domain and the real world.</a:t>
            </a:r>
          </a:p>
          <a:p>
            <a:endParaRPr lang="en-IN"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a:bodyPr>
          <a:lstStyle/>
          <a:p>
            <a:pPr algn="just"/>
            <a:r>
              <a:rPr lang="en-US" dirty="0" smtClean="0"/>
              <a:t>During analysis, attributes that are solely for </a:t>
            </a:r>
            <a:r>
              <a:rPr lang="en-US" u="sng" dirty="0" smtClean="0"/>
              <a:t>implementation must be avoided</a:t>
            </a:r>
            <a:r>
              <a:rPr lang="en-US" dirty="0" smtClean="0"/>
              <a:t>. Each attribute is surely given a </a:t>
            </a:r>
            <a:r>
              <a:rPr lang="en-US" u="sng" dirty="0" smtClean="0"/>
              <a:t>meaningful name</a:t>
            </a:r>
            <a:r>
              <a:rPr lang="en-US" dirty="0" smtClean="0"/>
              <a:t>.</a:t>
            </a:r>
            <a:endParaRPr lang="en-IN" dirty="0" smtClean="0"/>
          </a:p>
          <a:p>
            <a:pPr algn="just"/>
            <a:r>
              <a:rPr lang="en-US" dirty="0" smtClean="0"/>
              <a:t>Normally, </a:t>
            </a:r>
            <a:r>
              <a:rPr lang="en-US" u="sng" dirty="0" smtClean="0"/>
              <a:t>derived attributes should be avoided</a:t>
            </a:r>
            <a:r>
              <a:rPr lang="en-US" dirty="0" smtClean="0"/>
              <a:t>. E.g. </a:t>
            </a:r>
            <a:r>
              <a:rPr lang="en-US" i="1" dirty="0" smtClean="0"/>
              <a:t>age </a:t>
            </a:r>
            <a:r>
              <a:rPr lang="en-US" dirty="0" smtClean="0"/>
              <a:t>is derived from </a:t>
            </a:r>
            <a:r>
              <a:rPr lang="en-US" i="1" dirty="0" err="1" smtClean="0"/>
              <a:t>birthdate</a:t>
            </a:r>
            <a:r>
              <a:rPr lang="en-US" i="1" dirty="0" smtClean="0"/>
              <a:t> </a:t>
            </a:r>
            <a:r>
              <a:rPr lang="en-US" dirty="0" smtClean="0"/>
              <a:t>and.</a:t>
            </a:r>
          </a:p>
          <a:p>
            <a:pPr algn="just"/>
            <a:r>
              <a:rPr lang="en-US" dirty="0" smtClean="0"/>
              <a:t> Derived attributes should not be expressed as operations, such as </a:t>
            </a:r>
            <a:r>
              <a:rPr lang="en-US" i="1" dirty="0" err="1" smtClean="0"/>
              <a:t>getAge</a:t>
            </a:r>
            <a:r>
              <a:rPr lang="en-US" i="1" dirty="0" smtClean="0"/>
              <a:t>, </a:t>
            </a:r>
            <a:r>
              <a:rPr lang="en-US" dirty="0" smtClean="0"/>
              <a:t>although they may be eventually implemented that way.</a:t>
            </a:r>
            <a:endParaRPr lang="en-IN" dirty="0" smtClean="0"/>
          </a:p>
          <a:p>
            <a:endParaRPr lang="en-IN"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just"/>
            <a:r>
              <a:rPr lang="en-US" u="sng" dirty="0" smtClean="0"/>
              <a:t>Attributes on associations</a:t>
            </a:r>
            <a:r>
              <a:rPr lang="en-US" dirty="0" smtClean="0"/>
              <a:t> must be looked for.  Such an attribute is a property of the </a:t>
            </a:r>
            <a:r>
              <a:rPr lang="en-US" u="sng" dirty="0" smtClean="0"/>
              <a:t>link </a:t>
            </a:r>
            <a:r>
              <a:rPr lang="en-US" dirty="0" smtClean="0"/>
              <a:t>between two objects, rather than being a property of an individual object. </a:t>
            </a:r>
          </a:p>
          <a:p>
            <a:pPr algn="just"/>
            <a:r>
              <a:rPr lang="en-US" dirty="0" smtClean="0"/>
              <a:t>E.g. the many-to-many association between </a:t>
            </a:r>
            <a:r>
              <a:rPr lang="en-US" i="1" dirty="0" smtClean="0"/>
              <a:t>Stockholder </a:t>
            </a:r>
            <a:r>
              <a:rPr lang="en-US" dirty="0" smtClean="0"/>
              <a:t>and </a:t>
            </a:r>
            <a:r>
              <a:rPr lang="en-US" i="1" dirty="0" smtClean="0"/>
              <a:t>Company </a:t>
            </a:r>
            <a:r>
              <a:rPr lang="en-US" dirty="0" smtClean="0"/>
              <a:t>has an attribute of </a:t>
            </a:r>
            <a:r>
              <a:rPr lang="en-US" i="1" dirty="0" err="1" smtClean="0"/>
              <a:t>numberOfShares</a:t>
            </a:r>
            <a:r>
              <a:rPr lang="en-US" i="1" dirty="0" smtClean="0"/>
              <a:t>.</a:t>
            </a:r>
            <a:endParaRPr lang="en-IN" dirty="0" smtClean="0"/>
          </a:p>
          <a:p>
            <a:endParaRPr lang="en-IN"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Keeping the Right Attributes</a:t>
            </a:r>
            <a:endParaRPr lang="en-IN" dirty="0"/>
          </a:p>
        </p:txBody>
      </p:sp>
      <p:sp>
        <p:nvSpPr>
          <p:cNvPr id="3" name="Content Placeholder 2"/>
          <p:cNvSpPr>
            <a:spLocks noGrp="1"/>
          </p:cNvSpPr>
          <p:nvPr>
            <p:ph idx="1"/>
          </p:nvPr>
        </p:nvSpPr>
        <p:spPr/>
        <p:txBody>
          <a:bodyPr>
            <a:normAutofit fontScale="92500" lnSpcReduction="10000"/>
          </a:bodyPr>
          <a:lstStyle/>
          <a:p>
            <a:pPr algn="just">
              <a:buNone/>
            </a:pPr>
            <a:r>
              <a:rPr lang="en-US" b="1" i="1" u="sng" dirty="0" smtClean="0"/>
              <a:t>Unnecessary and incorrect attributes are eliminated with the following criteria.</a:t>
            </a:r>
            <a:endParaRPr lang="en-IN" b="1" i="1" u="sng" dirty="0" smtClean="0"/>
          </a:p>
          <a:p>
            <a:pPr algn="just">
              <a:buNone/>
            </a:pPr>
            <a:r>
              <a:rPr lang="en-US" u="sng" dirty="0" smtClean="0"/>
              <a:t>    Objects:</a:t>
            </a:r>
            <a:r>
              <a:rPr lang="en-US" dirty="0" smtClean="0"/>
              <a:t>  If the </a:t>
            </a:r>
            <a:r>
              <a:rPr lang="en-US" u="sng" dirty="0" smtClean="0"/>
              <a:t>independent existence</a:t>
            </a:r>
            <a:r>
              <a:rPr lang="en-US" dirty="0" smtClean="0"/>
              <a:t> of an element is important, rather than just its value, then it is an object. E.g. </a:t>
            </a:r>
            <a:r>
              <a:rPr lang="en-US" i="1" dirty="0" smtClean="0"/>
              <a:t>boss </a:t>
            </a:r>
            <a:r>
              <a:rPr lang="en-US" dirty="0" smtClean="0"/>
              <a:t>refers to a class and </a:t>
            </a:r>
            <a:r>
              <a:rPr lang="en-US" i="1" dirty="0" smtClean="0"/>
              <a:t>salary </a:t>
            </a:r>
            <a:r>
              <a:rPr lang="en-US" dirty="0" smtClean="0"/>
              <a:t>is an attribute. The distinction often </a:t>
            </a:r>
            <a:r>
              <a:rPr lang="en-US" u="sng" dirty="0" smtClean="0"/>
              <a:t>depends on the application</a:t>
            </a:r>
            <a:r>
              <a:rPr lang="en-US" dirty="0" smtClean="0"/>
              <a:t>. E.g.  in a mailing list </a:t>
            </a:r>
            <a:r>
              <a:rPr lang="en-US" i="1" dirty="0" smtClean="0"/>
              <a:t>city </a:t>
            </a:r>
            <a:r>
              <a:rPr lang="en-US" dirty="0" smtClean="0"/>
              <a:t>might be considered as an attribute, while in a census </a:t>
            </a:r>
            <a:r>
              <a:rPr lang="en-US" i="1" dirty="0" smtClean="0"/>
              <a:t>City </a:t>
            </a:r>
            <a:r>
              <a:rPr lang="en-US" dirty="0" smtClean="0"/>
              <a:t>would be a class with many attributes and relationships of its own</a:t>
            </a:r>
            <a:endParaRPr lang="en-IN"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lgn="just"/>
            <a:r>
              <a:rPr lang="en-US" u="sng" dirty="0" smtClean="0"/>
              <a:t>Qualifiers:</a:t>
            </a:r>
            <a:r>
              <a:rPr lang="en-US" dirty="0" smtClean="0"/>
              <a:t> If the value of an attribute depends on a particular context, then the attribute can be considered to be restated as a qualifier. E.g. </a:t>
            </a:r>
            <a:r>
              <a:rPr lang="en-US" i="1" dirty="0" err="1" smtClean="0"/>
              <a:t>employeeNumber</a:t>
            </a:r>
            <a:r>
              <a:rPr lang="en-US" i="1" dirty="0" smtClean="0"/>
              <a:t> </a:t>
            </a:r>
            <a:r>
              <a:rPr lang="en-US" dirty="0" smtClean="0"/>
              <a:t>is not a unique property of a person with two jobs; it qualifies the association.</a:t>
            </a:r>
          </a:p>
          <a:p>
            <a:pPr algn="just"/>
            <a:endParaRPr lang="en-IN"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normAutofit lnSpcReduction="10000"/>
          </a:bodyPr>
          <a:lstStyle/>
          <a:p>
            <a:pPr algn="just">
              <a:buNone/>
            </a:pPr>
            <a:r>
              <a:rPr lang="en-US" u="sng" dirty="0" smtClean="0"/>
              <a:t>Identifiers:</a:t>
            </a:r>
            <a:endParaRPr lang="en-US" dirty="0" smtClean="0"/>
          </a:p>
          <a:p>
            <a:pPr algn="just"/>
            <a:r>
              <a:rPr lang="en-US" dirty="0" smtClean="0"/>
              <a:t> An attribute whose only purpose is to identify an object should not be included as object identifiers are implicit in class models. Only the </a:t>
            </a:r>
            <a:r>
              <a:rPr lang="en-US" u="sng" dirty="0" smtClean="0"/>
              <a:t>attributes that exist in the application domain</a:t>
            </a:r>
            <a:r>
              <a:rPr lang="en-US" dirty="0" smtClean="0"/>
              <a:t> are listed. </a:t>
            </a:r>
          </a:p>
          <a:p>
            <a:pPr algn="just"/>
            <a:r>
              <a:rPr lang="en-US" dirty="0" smtClean="0"/>
              <a:t>E.g. </a:t>
            </a:r>
            <a:r>
              <a:rPr lang="en-US" i="1" dirty="0" err="1" smtClean="0"/>
              <a:t>accountCode</a:t>
            </a:r>
            <a:r>
              <a:rPr lang="en-US" i="1" dirty="0" smtClean="0"/>
              <a:t> </a:t>
            </a:r>
            <a:r>
              <a:rPr lang="en-US" dirty="0" smtClean="0"/>
              <a:t>is a genuine attribute; </a:t>
            </a:r>
            <a:r>
              <a:rPr lang="en-US" i="1" dirty="0" smtClean="0"/>
              <a:t>Banks </a:t>
            </a:r>
            <a:r>
              <a:rPr lang="en-US" dirty="0" smtClean="0"/>
              <a:t>assign </a:t>
            </a:r>
            <a:r>
              <a:rPr lang="en-US" i="1" dirty="0" err="1" smtClean="0"/>
              <a:t>accountCodes</a:t>
            </a:r>
            <a:r>
              <a:rPr lang="en-US" i="1" dirty="0" smtClean="0"/>
              <a:t> </a:t>
            </a:r>
            <a:r>
              <a:rPr lang="en-US" dirty="0" smtClean="0"/>
              <a:t>and customers see them. In contrast, an internal </a:t>
            </a:r>
            <a:r>
              <a:rPr lang="en-US" i="1" dirty="0" err="1" smtClean="0"/>
              <a:t>transactionID</a:t>
            </a:r>
            <a:r>
              <a:rPr lang="en-US" i="1" dirty="0" smtClean="0"/>
              <a:t> </a:t>
            </a:r>
            <a:r>
              <a:rPr lang="en-US" dirty="0" smtClean="0"/>
              <a:t>should not be listed as an attribute, although it may be convenient to generate one during implementation.</a:t>
            </a:r>
            <a:endParaRPr lang="en-IN" dirty="0" smtClean="0"/>
          </a:p>
          <a:p>
            <a:endParaRPr lang="en-IN"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r>
              <a:rPr lang="en-US" u="sng" dirty="0" smtClean="0"/>
              <a:t>Attributes on associations:</a:t>
            </a:r>
            <a:r>
              <a:rPr lang="en-US" dirty="0" smtClean="0"/>
              <a:t> If a value requires the presence of a link, then the property is an attribute of the association and not of a related class.</a:t>
            </a:r>
          </a:p>
          <a:p>
            <a:pPr algn="just"/>
            <a:r>
              <a:rPr lang="en-US" dirty="0" smtClean="0"/>
              <a:t>E.g. in an association between </a:t>
            </a:r>
            <a:r>
              <a:rPr lang="en-US" i="1" dirty="0" smtClean="0"/>
              <a:t>Person </a:t>
            </a:r>
            <a:r>
              <a:rPr lang="en-US" dirty="0" smtClean="0"/>
              <a:t>and </a:t>
            </a:r>
            <a:r>
              <a:rPr lang="en-US" i="1" dirty="0" smtClean="0"/>
              <a:t>Club </a:t>
            </a:r>
            <a:r>
              <a:rPr lang="en-US" dirty="0" smtClean="0"/>
              <a:t>the attribute </a:t>
            </a:r>
            <a:r>
              <a:rPr lang="en-US" i="1" dirty="0" err="1" smtClean="0"/>
              <a:t>membershipDate</a:t>
            </a:r>
            <a:r>
              <a:rPr lang="en-US" i="1" dirty="0" smtClean="0"/>
              <a:t> </a:t>
            </a:r>
            <a:r>
              <a:rPr lang="en-US" dirty="0" smtClean="0"/>
              <a:t>belongs to the association, because a person can belong to many clubs and a club can have many members.</a:t>
            </a:r>
            <a:endParaRPr lang="en-IN"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just"/>
            <a:r>
              <a:rPr lang="en-US" u="sng" dirty="0" smtClean="0"/>
              <a:t>Internal values</a:t>
            </a:r>
            <a:r>
              <a:rPr lang="en-US" dirty="0" smtClean="0"/>
              <a:t>: If an attribute describes the internal state of an object that is invisible outside the object, then it is eliminated from the analysis.</a:t>
            </a:r>
            <a:endParaRPr lang="en-IN" dirty="0" smtClean="0"/>
          </a:p>
          <a:p>
            <a:pPr algn="just"/>
            <a:r>
              <a:rPr lang="en-US" u="sng" dirty="0" smtClean="0"/>
              <a:t>Fine detail</a:t>
            </a:r>
            <a:r>
              <a:rPr lang="en-US" dirty="0" smtClean="0"/>
              <a:t>: Minor attributes that are unlikely to affect most operations are omitted.</a:t>
            </a:r>
            <a:endParaRPr lang="en-IN" dirty="0" smtClean="0"/>
          </a:p>
          <a:p>
            <a:pPr algn="just"/>
            <a:r>
              <a:rPr lang="en-US" u="sng" dirty="0" smtClean="0"/>
              <a:t>Boolean attributes:</a:t>
            </a:r>
            <a:r>
              <a:rPr lang="en-US" dirty="0" smtClean="0"/>
              <a:t> All Boolean attributes must be reconsidered. Often a Boolean attribute can be broadened and restated as an enumeration</a:t>
            </a:r>
            <a:endParaRPr lang="en-IN"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lum bright="-24000" contrast="51000"/>
          </a:blip>
          <a:srcRect/>
          <a:stretch>
            <a:fillRect/>
          </a:stretch>
        </p:blipFill>
        <p:spPr bwMode="auto">
          <a:xfrm>
            <a:off x="1066800" y="457200"/>
            <a:ext cx="6781800" cy="56689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dbl" dirty="0" smtClean="0"/>
              <a:t>Elaborating a Concept</a:t>
            </a:r>
            <a:endParaRPr lang="en-US" dirty="0"/>
          </a:p>
        </p:txBody>
      </p:sp>
      <p:sp>
        <p:nvSpPr>
          <p:cNvPr id="3" name="Content Placeholder 2"/>
          <p:cNvSpPr>
            <a:spLocks noGrp="1"/>
          </p:cNvSpPr>
          <p:nvPr>
            <p:ph idx="1"/>
          </p:nvPr>
        </p:nvSpPr>
        <p:spPr/>
        <p:txBody>
          <a:bodyPr/>
          <a:lstStyle/>
          <a:p>
            <a:r>
              <a:rPr lang="en-US" dirty="0" smtClean="0"/>
              <a:t>Most systems start as vague ideas that need more substance. </a:t>
            </a:r>
          </a:p>
          <a:p>
            <a:pPr>
              <a:buNone/>
            </a:pPr>
            <a:r>
              <a:rPr lang="en-US" b="1" dirty="0" smtClean="0"/>
              <a:t>  </a:t>
            </a:r>
            <a:r>
              <a:rPr lang="en-US" b="1" u="sng" dirty="0" smtClean="0"/>
              <a:t> A good system concept must answer the following questions.</a:t>
            </a:r>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
            </a:r>
            <a:br>
              <a:rPr lang="en-US" b="1" u="sng" dirty="0" smtClean="0"/>
            </a:br>
            <a:r>
              <a:rPr lang="en-US" b="1" u="sng" dirty="0" smtClean="0"/>
              <a:t>Refining with Inheritance</a:t>
            </a:r>
            <a:r>
              <a:rPr lang="en-IN" dirty="0" smtClean="0"/>
              <a:t/>
            </a:r>
            <a:br>
              <a:rPr lang="en-IN" dirty="0" smtClean="0"/>
            </a:br>
            <a:endParaRPr lang="en-IN" dirty="0"/>
          </a:p>
        </p:txBody>
      </p:sp>
      <p:sp>
        <p:nvSpPr>
          <p:cNvPr id="3" name="Content Placeholder 2"/>
          <p:cNvSpPr>
            <a:spLocks noGrp="1"/>
          </p:cNvSpPr>
          <p:nvPr>
            <p:ph idx="1"/>
          </p:nvPr>
        </p:nvSpPr>
        <p:spPr/>
        <p:txBody>
          <a:bodyPr/>
          <a:lstStyle/>
          <a:p>
            <a:pPr algn="just"/>
            <a:r>
              <a:rPr lang="en-US" dirty="0" smtClean="0"/>
              <a:t>The next step is to organize classes by using inheritance to </a:t>
            </a:r>
            <a:r>
              <a:rPr lang="en-US" u="sng" dirty="0" smtClean="0"/>
              <a:t>share common structure</a:t>
            </a:r>
            <a:r>
              <a:rPr lang="en-US" dirty="0" smtClean="0"/>
              <a:t>. Inheritance can be added in </a:t>
            </a:r>
            <a:r>
              <a:rPr lang="en-US" u="sng" dirty="0" smtClean="0"/>
              <a:t>two directions</a:t>
            </a:r>
            <a:r>
              <a:rPr lang="en-US" dirty="0" smtClean="0"/>
              <a:t>: </a:t>
            </a:r>
            <a:endParaRPr lang="en-IN" dirty="0" smtClean="0"/>
          </a:p>
          <a:p>
            <a:endParaRPr lang="en-IN"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a:bodyPr>
          <a:lstStyle/>
          <a:p>
            <a:r>
              <a:rPr lang="en-US" b="1" u="sng" dirty="0" smtClean="0"/>
              <a:t>By generalizing common aspects of existing classes into a super-class (bottom up generalization)</a:t>
            </a:r>
            <a:r>
              <a:rPr lang="en-US" dirty="0" smtClean="0"/>
              <a:t> </a:t>
            </a:r>
            <a:endParaRPr lang="en-IN" dirty="0" smtClean="0"/>
          </a:p>
          <a:p>
            <a:pPr algn="just"/>
            <a:r>
              <a:rPr lang="en-US" dirty="0" smtClean="0"/>
              <a:t>Inheritance can be discovered from the bottom up by searching for classes with similar attributes, associations, and operations. For each generalization, a super-class is defined to share common features. Some attributes or classes have to be slightly redefined to fit in</a:t>
            </a:r>
            <a:endParaRPr lang="en-IN"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pPr algn="just"/>
            <a:r>
              <a:rPr lang="en-US" b="1" u="sng" dirty="0" smtClean="0"/>
              <a:t>By specializing existing classes into multiple subclasses (top down specialization)</a:t>
            </a:r>
            <a:endParaRPr lang="en-IN" dirty="0" smtClean="0"/>
          </a:p>
          <a:p>
            <a:pPr algn="just"/>
            <a:r>
              <a:rPr lang="en-US" dirty="0" smtClean="0"/>
              <a:t> They are often apparent from the application domain. Noun phrases composed of various </a:t>
            </a:r>
            <a:r>
              <a:rPr lang="en-US" u="sng" dirty="0" smtClean="0"/>
              <a:t>adjectives</a:t>
            </a:r>
            <a:r>
              <a:rPr lang="en-US" dirty="0" smtClean="0"/>
              <a:t> on the </a:t>
            </a:r>
            <a:r>
              <a:rPr lang="en-US" u="sng" dirty="0" smtClean="0"/>
              <a:t>class name must be</a:t>
            </a:r>
            <a:r>
              <a:rPr lang="en-US" dirty="0" smtClean="0"/>
              <a:t> looked for.: </a:t>
            </a:r>
            <a:r>
              <a:rPr lang="en-US" i="1" dirty="0" smtClean="0"/>
              <a:t>fluorescent </a:t>
            </a:r>
            <a:r>
              <a:rPr lang="en-US" dirty="0" smtClean="0"/>
              <a:t>lamp, </a:t>
            </a:r>
            <a:r>
              <a:rPr lang="en-US" i="1" dirty="0" smtClean="0"/>
              <a:t>incandescent </a:t>
            </a:r>
            <a:r>
              <a:rPr lang="en-US" dirty="0" smtClean="0"/>
              <a:t>lamp; </a:t>
            </a:r>
            <a:r>
              <a:rPr lang="en-US" i="1" dirty="0" err="1" smtClean="0"/>
              <a:t>fIxed</a:t>
            </a:r>
            <a:r>
              <a:rPr lang="en-US" i="1" dirty="0" smtClean="0"/>
              <a:t> </a:t>
            </a:r>
            <a:r>
              <a:rPr lang="en-US" dirty="0" smtClean="0"/>
              <a:t>menu, </a:t>
            </a:r>
            <a:r>
              <a:rPr lang="en-US" i="1" dirty="0" smtClean="0"/>
              <a:t>pop-up </a:t>
            </a:r>
            <a:r>
              <a:rPr lang="en-US" dirty="0" smtClean="0"/>
              <a:t>menu, </a:t>
            </a:r>
            <a:r>
              <a:rPr lang="en-US" i="1" dirty="0" smtClean="0"/>
              <a:t>sliding </a:t>
            </a:r>
            <a:r>
              <a:rPr lang="en-US" dirty="0" smtClean="0"/>
              <a:t>menu.</a:t>
            </a:r>
          </a:p>
          <a:p>
            <a:pPr algn="just"/>
            <a:endParaRPr lang="en-IN" dirty="0" smtClean="0"/>
          </a:p>
          <a:p>
            <a:endParaRPr lang="en-IN"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0"/>
            <a:ext cx="8229600" cy="6126163"/>
          </a:xfrm>
        </p:spPr>
        <p:txBody>
          <a:bodyPr/>
          <a:lstStyle/>
          <a:p>
            <a:pPr algn="just"/>
            <a:r>
              <a:rPr lang="en-US" u="sng" dirty="0" smtClean="0"/>
              <a:t>Generalization vs. enumeration</a:t>
            </a:r>
            <a:r>
              <a:rPr lang="en-US" b="1" u="sng" dirty="0" smtClean="0"/>
              <a:t>:</a:t>
            </a:r>
            <a:r>
              <a:rPr lang="en-US" dirty="0" smtClean="0"/>
              <a:t> Enumerated sub-cases in the application domain are the most frequent source of specializations. Often, it is sufficient to note that a set of enumerated sub-cases exists, without actually listing them. E.g. an ATM account could be refined into </a:t>
            </a:r>
            <a:r>
              <a:rPr lang="en-US" i="1" dirty="0" err="1" smtClean="0"/>
              <a:t>CheckingAccount</a:t>
            </a:r>
            <a:r>
              <a:rPr lang="en-US" i="1" dirty="0" smtClean="0"/>
              <a:t> </a:t>
            </a:r>
            <a:r>
              <a:rPr lang="en-US" dirty="0" smtClean="0"/>
              <a:t>and </a:t>
            </a:r>
            <a:r>
              <a:rPr lang="en-US" i="1" dirty="0" err="1" smtClean="0"/>
              <a:t>SavingsAccount</a:t>
            </a:r>
            <a:r>
              <a:rPr lang="en-US" i="1" dirty="0" smtClean="0"/>
              <a:t>.</a:t>
            </a:r>
          </a:p>
          <a:p>
            <a:pPr algn="just"/>
            <a:r>
              <a:rPr lang="en-US" u="sng" dirty="0" smtClean="0"/>
              <a:t>Multiple inheritance</a:t>
            </a:r>
            <a:r>
              <a:rPr lang="en-US" dirty="0" smtClean="0"/>
              <a:t>: It can be used to </a:t>
            </a:r>
            <a:r>
              <a:rPr lang="en-US" u="sng" dirty="0" smtClean="0"/>
              <a:t>increase sharing</a:t>
            </a:r>
            <a:r>
              <a:rPr lang="en-US" dirty="0" smtClean="0"/>
              <a:t>, but only if necessary, because it increases both conceptual and implementation complexity.</a:t>
            </a:r>
            <a:endParaRPr lang="en-IN" dirty="0" smtClean="0"/>
          </a:p>
          <a:p>
            <a:pPr algn="just"/>
            <a:endParaRPr lang="en-IN"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algn="just"/>
            <a:r>
              <a:rPr lang="en-US" u="sng" dirty="0" smtClean="0"/>
              <a:t>Similar associations:</a:t>
            </a:r>
            <a:r>
              <a:rPr lang="en-US" dirty="0" smtClean="0"/>
              <a:t> When the same association name appears more than once with substantially the same meaning, the associated classes may be generalized.</a:t>
            </a:r>
          </a:p>
          <a:p>
            <a:pPr algn="just"/>
            <a:r>
              <a:rPr lang="en-US" dirty="0" smtClean="0"/>
              <a:t>ATM example: </a:t>
            </a:r>
            <a:r>
              <a:rPr lang="en-US" i="1" dirty="0" smtClean="0"/>
              <a:t>Transaction </a:t>
            </a:r>
            <a:r>
              <a:rPr lang="en-US" dirty="0" smtClean="0"/>
              <a:t>is entered on both </a:t>
            </a:r>
            <a:r>
              <a:rPr lang="en-US" i="1" dirty="0" err="1" smtClean="0"/>
              <a:t>CashierStation</a:t>
            </a:r>
            <a:r>
              <a:rPr lang="en-US" i="1" dirty="0" smtClean="0"/>
              <a:t> </a:t>
            </a:r>
            <a:r>
              <a:rPr lang="en-US" i="1" dirty="0" err="1" smtClean="0"/>
              <a:t>andATM</a:t>
            </a:r>
            <a:r>
              <a:rPr lang="en-US" i="1" dirty="0" smtClean="0"/>
              <a:t>; </a:t>
            </a:r>
            <a:r>
              <a:rPr lang="en-US" i="1" dirty="0" err="1" smtClean="0"/>
              <a:t>EntryStation</a:t>
            </a:r>
            <a:r>
              <a:rPr lang="en-US" i="1" dirty="0" smtClean="0"/>
              <a:t> </a:t>
            </a:r>
            <a:r>
              <a:rPr lang="en-US" dirty="0" smtClean="0"/>
              <a:t>generalizes </a:t>
            </a:r>
            <a:r>
              <a:rPr lang="en-US" i="1" dirty="0" err="1" smtClean="0"/>
              <a:t>CashierStation</a:t>
            </a:r>
            <a:r>
              <a:rPr lang="en-US" i="1" dirty="0" smtClean="0"/>
              <a:t> </a:t>
            </a:r>
            <a:r>
              <a:rPr lang="en-US" dirty="0" smtClean="0"/>
              <a:t>and </a:t>
            </a:r>
            <a:r>
              <a:rPr lang="en-US" i="1" dirty="0" smtClean="0"/>
              <a:t>ATM.</a:t>
            </a:r>
            <a:endParaRPr lang="en-IN" dirty="0" smtClean="0"/>
          </a:p>
          <a:p>
            <a:pPr algn="just"/>
            <a:endParaRPr lang="en-IN"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p:cNvPicPr>
          <p:nvPr>
            <p:ph idx="1"/>
          </p:nvPr>
        </p:nvPicPr>
        <p:blipFill>
          <a:blip r:embed="rId2">
            <a:lum bright="-23000" contrast="42000"/>
          </a:blip>
          <a:srcRect/>
          <a:stretch>
            <a:fillRect/>
          </a:stretch>
        </p:blipFill>
        <p:spPr bwMode="auto">
          <a:xfrm>
            <a:off x="762000" y="533400"/>
            <a:ext cx="7696199" cy="55927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a:bodyPr>
          <a:lstStyle/>
          <a:p>
            <a:pPr algn="just">
              <a:buNone/>
            </a:pPr>
            <a:r>
              <a:rPr lang="en-US" b="1" u="sng" dirty="0" smtClean="0"/>
              <a:t>Iterating a class model: </a:t>
            </a:r>
            <a:endParaRPr lang="en-IN" dirty="0" smtClean="0"/>
          </a:p>
          <a:p>
            <a:pPr algn="just"/>
            <a:r>
              <a:rPr lang="en-US" dirty="0" smtClean="0"/>
              <a:t>A class model is rarely correct after a single pass. The entire software development process is one of </a:t>
            </a:r>
            <a:r>
              <a:rPr lang="en-US" u="sng" dirty="0" smtClean="0"/>
              <a:t>continual iteration</a:t>
            </a:r>
            <a:r>
              <a:rPr lang="en-US" dirty="0" smtClean="0"/>
              <a:t>; different parts of a model are often at different stages of completion. If there is a deficiency, an earlier stage must be revisited if necessary to correct it. Some refinements can come only after completing the state and interaction models.</a:t>
            </a:r>
            <a:endParaRPr lang="en-IN" dirty="0" smtClean="0"/>
          </a:p>
          <a:p>
            <a:endParaRPr lang="en-IN" dirty="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b="1" u="sng" dirty="0" smtClean="0"/>
              <a:t>Shifting the Level of Abstraction</a:t>
            </a:r>
            <a:endParaRPr lang="en-IN" dirty="0"/>
          </a:p>
        </p:txBody>
      </p:sp>
      <p:sp>
        <p:nvSpPr>
          <p:cNvPr id="3" name="Content Placeholder 2"/>
          <p:cNvSpPr>
            <a:spLocks noGrp="1"/>
          </p:cNvSpPr>
          <p:nvPr>
            <p:ph idx="1"/>
          </p:nvPr>
        </p:nvSpPr>
        <p:spPr>
          <a:xfrm>
            <a:off x="457200" y="838200"/>
            <a:ext cx="8229600" cy="5287963"/>
          </a:xfrm>
        </p:spPr>
        <p:txBody>
          <a:bodyPr>
            <a:normAutofit/>
          </a:bodyPr>
          <a:lstStyle/>
          <a:p>
            <a:r>
              <a:rPr lang="en-US" dirty="0" smtClean="0"/>
              <a:t>Sometimes the level of abstraction must be raised to solve a problem. </a:t>
            </a:r>
          </a:p>
          <a:p>
            <a:r>
              <a:rPr lang="en-US" dirty="0" smtClean="0"/>
              <a:t>This is done throughout building a model, but  make sure that abstraction is not overlooked.</a:t>
            </a:r>
          </a:p>
          <a:p>
            <a:endParaRPr lang="en-IN" dirty="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fontScale="85000" lnSpcReduction="10000"/>
          </a:bodyPr>
          <a:lstStyle/>
          <a:p>
            <a:pPr algn="just"/>
            <a:r>
              <a:rPr lang="en-US" dirty="0" smtClean="0"/>
              <a:t>E.g. One application is encountered in which the developers had separate classes for </a:t>
            </a:r>
            <a:r>
              <a:rPr lang="en-US" i="1" dirty="0" smtClean="0"/>
              <a:t>Individual Contributor, Supervisor, </a:t>
            </a:r>
            <a:r>
              <a:rPr lang="en-US" dirty="0" smtClean="0"/>
              <a:t>and </a:t>
            </a:r>
            <a:r>
              <a:rPr lang="en-US" i="1" dirty="0" smtClean="0"/>
              <a:t>Manager. Individual Contributors </a:t>
            </a:r>
            <a:r>
              <a:rPr lang="en-US" dirty="0" smtClean="0"/>
              <a:t>report to </a:t>
            </a:r>
            <a:r>
              <a:rPr lang="en-US" i="1" dirty="0" smtClean="0"/>
              <a:t>Supervisors </a:t>
            </a:r>
            <a:r>
              <a:rPr lang="en-US" dirty="0" smtClean="0"/>
              <a:t>and </a:t>
            </a:r>
            <a:r>
              <a:rPr lang="en-US" i="1" dirty="0" smtClean="0"/>
              <a:t>Supervisors </a:t>
            </a:r>
            <a:r>
              <a:rPr lang="en-US" dirty="0" smtClean="0"/>
              <a:t>report to </a:t>
            </a:r>
            <a:r>
              <a:rPr lang="en-US" i="1" dirty="0" smtClean="0"/>
              <a:t>Managers. </a:t>
            </a:r>
            <a:r>
              <a:rPr lang="en-US" dirty="0" smtClean="0"/>
              <a:t>This model certainly is correct, but it suffers from some problems. There is much commonality between the three classes-the </a:t>
            </a:r>
            <a:r>
              <a:rPr lang="en-US" u="sng" dirty="0" smtClean="0"/>
              <a:t>only difference</a:t>
            </a:r>
            <a:r>
              <a:rPr lang="en-US" dirty="0" smtClean="0"/>
              <a:t> is the </a:t>
            </a:r>
            <a:r>
              <a:rPr lang="en-US" u="sng" dirty="0" smtClean="0"/>
              <a:t>reporting hierarchy</a:t>
            </a:r>
            <a:r>
              <a:rPr lang="en-US" dirty="0" smtClean="0"/>
              <a:t>. E.g. they all have phone numbers and addresses.</a:t>
            </a:r>
            <a:endParaRPr lang="en-IN" dirty="0" smtClean="0"/>
          </a:p>
          <a:p>
            <a:pPr algn="just"/>
            <a:r>
              <a:rPr lang="en-US" dirty="0" smtClean="0"/>
              <a:t>The commonality is handled with a super-class, but that only makes the model larger. An additional problem arose when talked to the developers and they said they wanted to add another class for the persons to whom managers reported.</a:t>
            </a:r>
            <a:endParaRPr lang="en-IN" dirty="0" smtClean="0"/>
          </a:p>
          <a:p>
            <a:endParaRPr lang="en-IN" dirty="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p:cNvPicPr>
          <p:nvPr>
            <p:ph idx="1"/>
          </p:nvPr>
        </p:nvPicPr>
        <p:blipFill>
          <a:blip r:embed="rId2">
            <a:lum bright="-33000" contrast="62000"/>
          </a:blip>
          <a:srcRect/>
          <a:stretch>
            <a:fillRect/>
          </a:stretch>
        </p:blipFill>
        <p:spPr bwMode="auto">
          <a:xfrm>
            <a:off x="990600" y="1752600"/>
            <a:ext cx="7162799" cy="38967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pPr algn="ctr">
              <a:buNone/>
            </a:pPr>
            <a:r>
              <a:rPr lang="en-US" b="1" u="sng" dirty="0" smtClean="0"/>
              <a:t>Who is the application for? </a:t>
            </a:r>
          </a:p>
          <a:p>
            <a:pPr lvl="0" algn="just"/>
            <a:r>
              <a:rPr lang="en-US" dirty="0" smtClean="0"/>
              <a:t>It is to understand which persons and organizations are </a:t>
            </a:r>
            <a:r>
              <a:rPr lang="en-US" u="sng" dirty="0" smtClean="0"/>
              <a:t>stakeholders</a:t>
            </a:r>
            <a:r>
              <a:rPr lang="en-US" dirty="0" smtClean="0"/>
              <a:t> of the new system. Two of the most important kinds of stakeholders are the </a:t>
            </a:r>
            <a:r>
              <a:rPr lang="en-US" u="sng" dirty="0" smtClean="0"/>
              <a:t>financial sponsors</a:t>
            </a:r>
            <a:r>
              <a:rPr lang="en-US" dirty="0" smtClean="0"/>
              <a:t> and the </a:t>
            </a:r>
            <a:r>
              <a:rPr lang="en-US" u="sng" dirty="0" smtClean="0"/>
              <a:t>end users.</a:t>
            </a:r>
          </a:p>
          <a:p>
            <a:pPr lvl="0" algn="just"/>
            <a:r>
              <a:rPr lang="en-US" dirty="0" smtClean="0"/>
              <a:t>The financial sponsors are important because they are paying for the new system. They expect the project to be on schedule and within budget.</a:t>
            </a:r>
          </a:p>
          <a:p>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pPr>
              <a:buNone/>
            </a:pPr>
            <a:endParaRPr lang="en-IN" dirty="0" smtClean="0"/>
          </a:p>
          <a:p>
            <a:pPr algn="just"/>
            <a:r>
              <a:rPr lang="en-US" dirty="0" smtClean="0"/>
              <a:t>Figure shows the original model and an improved model that is more abstract. Instead of "hard coding" the management hierarchy in the model, "soft code" it with an association between boss and worker. A person who has an </a:t>
            </a:r>
            <a:r>
              <a:rPr lang="en-US" i="1" dirty="0" smtClean="0"/>
              <a:t>employee Type </a:t>
            </a:r>
            <a:r>
              <a:rPr lang="en-US" dirty="0" smtClean="0"/>
              <a:t>of "</a:t>
            </a:r>
            <a:r>
              <a:rPr lang="en-US" dirty="0" err="1" smtClean="0"/>
              <a:t>individualContributor</a:t>
            </a:r>
            <a:r>
              <a:rPr lang="en-US" dirty="0" smtClean="0"/>
              <a:t>" is a worker who reports to another person with an </a:t>
            </a:r>
            <a:r>
              <a:rPr lang="en-US" i="1" dirty="0" err="1" smtClean="0"/>
              <a:t>employeeType</a:t>
            </a:r>
            <a:r>
              <a:rPr lang="en-US" i="1" dirty="0" smtClean="0"/>
              <a:t> </a:t>
            </a:r>
            <a:r>
              <a:rPr lang="en-US" dirty="0" smtClean="0"/>
              <a:t>of "supervisor."</a:t>
            </a:r>
            <a:endParaRPr lang="en-IN" dirty="0" smtClean="0"/>
          </a:p>
          <a:p>
            <a:endParaRPr lang="en-IN"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u="sng" dirty="0" smtClean="0"/>
              <a:t>Grouping Classes into Packages</a:t>
            </a:r>
            <a:endParaRPr lang="en-IN" dirty="0" smtClean="0"/>
          </a:p>
          <a:p>
            <a:pPr lvl="0"/>
            <a:r>
              <a:rPr lang="en-US" dirty="0" smtClean="0"/>
              <a:t>The last step of class modeling is to group classes into packages. A </a:t>
            </a:r>
            <a:r>
              <a:rPr lang="en-US" i="1" dirty="0" smtClean="0"/>
              <a:t>package </a:t>
            </a:r>
            <a:r>
              <a:rPr lang="en-US" dirty="0" smtClean="0"/>
              <a:t>is a group of elements (classes, associations, generalizations, and lesser packages) with a </a:t>
            </a:r>
            <a:r>
              <a:rPr lang="en-US" u="sng" dirty="0" smtClean="0"/>
              <a:t>common theme</a:t>
            </a:r>
            <a:r>
              <a:rPr lang="en-US" dirty="0" smtClean="0"/>
              <a:t>.</a:t>
            </a:r>
            <a:endParaRPr lang="en-IN" dirty="0" smtClean="0"/>
          </a:p>
          <a:p>
            <a:endParaRPr lang="en-IN"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r>
              <a:rPr lang="en-US" u="sng" dirty="0" smtClean="0"/>
              <a:t>Steps in constructing a domain state model:</a:t>
            </a:r>
            <a:endParaRPr lang="en-IN" dirty="0" smtClean="0"/>
          </a:p>
          <a:p>
            <a:pPr lvl="0"/>
            <a:r>
              <a:rPr lang="en-US" dirty="0" smtClean="0"/>
              <a:t>Identify domain classes with states. </a:t>
            </a:r>
            <a:endParaRPr lang="en-IN" dirty="0" smtClean="0"/>
          </a:p>
          <a:p>
            <a:pPr lvl="0"/>
            <a:r>
              <a:rPr lang="en-US" dirty="0" smtClean="0"/>
              <a:t>Find states. </a:t>
            </a:r>
            <a:endParaRPr lang="en-IN" dirty="0" smtClean="0"/>
          </a:p>
          <a:p>
            <a:pPr lvl="0"/>
            <a:r>
              <a:rPr lang="en-US" dirty="0" smtClean="0"/>
              <a:t>Find events. </a:t>
            </a:r>
            <a:endParaRPr lang="en-IN" dirty="0" smtClean="0"/>
          </a:p>
          <a:p>
            <a:pPr lvl="0"/>
            <a:r>
              <a:rPr lang="en-US" dirty="0" smtClean="0"/>
              <a:t>Build state diagrams. </a:t>
            </a:r>
            <a:endParaRPr lang="en-IN" dirty="0" smtClean="0"/>
          </a:p>
          <a:p>
            <a:pPr lvl="0"/>
            <a:r>
              <a:rPr lang="en-US" dirty="0" smtClean="0"/>
              <a:t>Evaluate state diagrams. </a:t>
            </a:r>
            <a:endParaRPr lang="en-IN" dirty="0" smtClean="0"/>
          </a:p>
          <a:p>
            <a:endParaRPr lang="en-IN" dirty="0"/>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lstStyle/>
          <a:p>
            <a:pPr algn="just"/>
            <a:r>
              <a:rPr lang="en-US" dirty="0" smtClean="0"/>
              <a:t>List of domain classes are examined for those that have a </a:t>
            </a:r>
            <a:r>
              <a:rPr lang="en-US" u="sng" dirty="0" smtClean="0"/>
              <a:t>distinct life cycle</a:t>
            </a:r>
            <a:r>
              <a:rPr lang="en-US" dirty="0" smtClean="0"/>
              <a:t>. Classes that can be characterized by a progressive history or that exhibit cyclic behavior must be identified.</a:t>
            </a:r>
          </a:p>
          <a:p>
            <a:pPr algn="just"/>
            <a:r>
              <a:rPr lang="en-US" dirty="0" smtClean="0"/>
              <a:t>The significant states in the life cycle of an object are identified. E.g. a scientific paper for a journal goes from </a:t>
            </a:r>
            <a:r>
              <a:rPr lang="en-US" i="1" dirty="0" smtClean="0"/>
              <a:t>Being written </a:t>
            </a:r>
            <a:r>
              <a:rPr lang="en-US" dirty="0" smtClean="0"/>
              <a:t>to </a:t>
            </a:r>
            <a:r>
              <a:rPr lang="en-US" i="1" dirty="0" smtClean="0"/>
              <a:t>Under consideration </a:t>
            </a:r>
            <a:r>
              <a:rPr lang="en-US" dirty="0" smtClean="0"/>
              <a:t>to </a:t>
            </a:r>
            <a:r>
              <a:rPr lang="en-US" i="1" dirty="0" smtClean="0"/>
              <a:t>Accepted </a:t>
            </a:r>
            <a:r>
              <a:rPr lang="en-US" dirty="0" smtClean="0"/>
              <a:t>or </a:t>
            </a:r>
            <a:r>
              <a:rPr lang="en-US" i="1" dirty="0" smtClean="0"/>
              <a:t>Rejected. </a:t>
            </a:r>
            <a:r>
              <a:rPr lang="en-US" dirty="0" smtClean="0"/>
              <a:t>There can be some cycles, for example, if the reviewers ask for revisions, but basically the life of this object is progressive. </a:t>
            </a:r>
            <a:endParaRPr lang="en-IN"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pPr algn="just"/>
            <a:r>
              <a:rPr lang="en-US" dirty="0" smtClean="0"/>
              <a:t>On the other hand, an airplane owned by an airline cycles through the states of </a:t>
            </a:r>
            <a:r>
              <a:rPr lang="en-US" i="1" dirty="0" smtClean="0"/>
              <a:t>Maintenance, Loading, Flying, </a:t>
            </a:r>
            <a:r>
              <a:rPr lang="en-US" dirty="0" smtClean="0"/>
              <a:t>and </a:t>
            </a:r>
            <a:r>
              <a:rPr lang="en-US" i="1" dirty="0" smtClean="0"/>
              <a:t>Unloading. </a:t>
            </a:r>
            <a:r>
              <a:rPr lang="en-US" dirty="0" smtClean="0"/>
              <a:t>Not every state occurs in every cycle, and there are probably other states, but the life of this object is cyclic. </a:t>
            </a:r>
            <a:endParaRPr lang="en-IN" dirty="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normAutofit lnSpcReduction="10000"/>
          </a:bodyPr>
          <a:lstStyle/>
          <a:p>
            <a:pPr>
              <a:buNone/>
            </a:pPr>
            <a:r>
              <a:rPr lang="en-US" b="1" u="sng" dirty="0" smtClean="0"/>
              <a:t>Finding States:</a:t>
            </a:r>
            <a:endParaRPr lang="en-IN" dirty="0" smtClean="0"/>
          </a:p>
          <a:p>
            <a:pPr algn="just"/>
            <a:r>
              <a:rPr lang="en-US" dirty="0" smtClean="0"/>
              <a:t>For each class, states are listed. In each class, objects are characterized - the attribute values that an object may have, the associations that it may participate in and their multiplicities, attributes and associations that are meaningful only in certain states, and so on.</a:t>
            </a:r>
          </a:p>
          <a:p>
            <a:pPr algn="just"/>
            <a:r>
              <a:rPr lang="en-US" u="sng" dirty="0" smtClean="0"/>
              <a:t>Fine distinctions</a:t>
            </a:r>
            <a:r>
              <a:rPr lang="en-US" dirty="0" smtClean="0"/>
              <a:t> among states need not be focused, particularly </a:t>
            </a:r>
            <a:r>
              <a:rPr lang="en-US" u="sng" dirty="0" smtClean="0"/>
              <a:t>quantitative differences</a:t>
            </a:r>
            <a:r>
              <a:rPr lang="en-US" dirty="0" smtClean="0"/>
              <a:t>, such as small, medium, or large. States should be based on </a:t>
            </a:r>
            <a:r>
              <a:rPr lang="en-US" u="sng" dirty="0" smtClean="0"/>
              <a:t>qualitative differences</a:t>
            </a:r>
            <a:r>
              <a:rPr lang="en-US" dirty="0" smtClean="0"/>
              <a:t> in behavior, attributes, or associations</a:t>
            </a:r>
            <a:endParaRPr lang="en-IN" dirty="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228600"/>
            <a:ext cx="8610600" cy="5897563"/>
          </a:xfrm>
        </p:spPr>
        <p:txBody>
          <a:bodyPr>
            <a:normAutofit fontScale="92500" lnSpcReduction="20000"/>
          </a:bodyPr>
          <a:lstStyle/>
          <a:p>
            <a:pPr>
              <a:buNone/>
            </a:pPr>
            <a:r>
              <a:rPr lang="en-US" b="1" u="sng" dirty="0" smtClean="0"/>
              <a:t>Finding Events:</a:t>
            </a:r>
            <a:endParaRPr lang="en-IN" dirty="0" smtClean="0"/>
          </a:p>
          <a:p>
            <a:pPr lvl="0" algn="just"/>
            <a:r>
              <a:rPr lang="en-US" dirty="0" smtClean="0"/>
              <a:t>Once the preliminary set of states is obtained, the events that cause transitions among states are found. The stimuli that cause a state to change be considered. </a:t>
            </a:r>
          </a:p>
          <a:p>
            <a:pPr lvl="0" algn="just"/>
            <a:r>
              <a:rPr lang="en-US" dirty="0" smtClean="0"/>
              <a:t>In many cases, an event can be regarded as completing a </a:t>
            </a:r>
            <a:r>
              <a:rPr lang="en-US" u="sng" dirty="0" smtClean="0"/>
              <a:t>do-activity</a:t>
            </a:r>
            <a:r>
              <a:rPr lang="en-US" dirty="0" smtClean="0"/>
              <a:t>. E.g. if a technical paper is in the state </a:t>
            </a:r>
            <a:r>
              <a:rPr lang="en-US" i="1" dirty="0" smtClean="0"/>
              <a:t>Under consideration, </a:t>
            </a:r>
            <a:r>
              <a:rPr lang="en-US" dirty="0" smtClean="0"/>
              <a:t>then the state terminates when a decision on the paper is reached.</a:t>
            </a:r>
          </a:p>
          <a:p>
            <a:pPr lvl="0" algn="just"/>
            <a:r>
              <a:rPr lang="en-US" dirty="0" smtClean="0"/>
              <a:t> In this case, the decision can be positive </a:t>
            </a:r>
            <a:r>
              <a:rPr lang="en-US" i="1" dirty="0" smtClean="0"/>
              <a:t>(Accept paper) </a:t>
            </a:r>
            <a:r>
              <a:rPr lang="en-US" dirty="0" smtClean="0"/>
              <a:t>or negative </a:t>
            </a:r>
            <a:r>
              <a:rPr lang="en-US" i="1" dirty="0" smtClean="0"/>
              <a:t>(Reject paper). </a:t>
            </a:r>
            <a:r>
              <a:rPr lang="en-US" dirty="0" smtClean="0"/>
              <a:t>In cases of completing a do-activity, other possibilities are often possible and may be added in the future – e.g. </a:t>
            </a:r>
            <a:r>
              <a:rPr lang="en-US" i="1" dirty="0" smtClean="0"/>
              <a:t>Conditionally accept with revisions.</a:t>
            </a:r>
            <a:endParaRPr lang="en-IN" dirty="0" smtClean="0"/>
          </a:p>
          <a:p>
            <a:endParaRPr lang="en-IN"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Other events can be identified by thinking about taking the object into a </a:t>
            </a:r>
            <a:r>
              <a:rPr lang="en-US" u="sng" dirty="0" smtClean="0"/>
              <a:t>specific state</a:t>
            </a:r>
            <a:r>
              <a:rPr lang="en-US" dirty="0" smtClean="0"/>
              <a:t>. E.g. if the receiver on a telephone is lifted, it enters the </a:t>
            </a:r>
            <a:r>
              <a:rPr lang="en-US" i="1" dirty="0" smtClean="0"/>
              <a:t>Dialing </a:t>
            </a:r>
            <a:r>
              <a:rPr lang="en-US" dirty="0" smtClean="0"/>
              <a:t>state</a:t>
            </a:r>
            <a:endParaRPr lang="en-IN"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0"/>
            <a:ext cx="8229600" cy="6126163"/>
          </a:xfrm>
        </p:spPr>
        <p:txBody>
          <a:bodyPr/>
          <a:lstStyle/>
          <a:p>
            <a:r>
              <a:rPr lang="en-US" b="1" u="sng" dirty="0" smtClean="0"/>
              <a:t>Building State Diagrams</a:t>
            </a:r>
          </a:p>
          <a:p>
            <a:pPr algn="just">
              <a:buNone/>
            </a:pPr>
            <a:r>
              <a:rPr lang="en-US" dirty="0" smtClean="0"/>
              <a:t>The states to which each event apply is noted. Transitions are added to show the change in state caused by the occurrence of an event when an object is in a particular state. If an event terminates a state, it will usually have a single transition from that state to another state</a:t>
            </a:r>
            <a:endParaRPr lang="en-IN" dirty="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lum bright="-34000" contrast="57000"/>
          </a:blip>
          <a:srcRect/>
          <a:stretch>
            <a:fillRect/>
          </a:stretch>
        </p:blipFill>
        <p:spPr bwMode="auto">
          <a:xfrm>
            <a:off x="832915" y="1066801"/>
            <a:ext cx="7478169" cy="497257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lgn="just"/>
            <a:r>
              <a:rPr lang="en-US" dirty="0" smtClean="0"/>
              <a:t>The users are also stakeholders, but in another sense. The users will ultimately determine the success of the new system by an increase (or decrease) in their productivity or effectiveness.</a:t>
            </a:r>
          </a:p>
          <a:p>
            <a:pPr algn="just"/>
            <a:r>
              <a:rPr lang="en-US" dirty="0" smtClean="0"/>
              <a:t>In general, users will not consider new software unless they have a </a:t>
            </a:r>
            <a:r>
              <a:rPr lang="en-US" u="sng" dirty="0" smtClean="0"/>
              <a:t>compelling interest</a:t>
            </a:r>
            <a:r>
              <a:rPr lang="en-US" dirty="0" smtClean="0"/>
              <a:t> - either personal or business</a:t>
            </a:r>
            <a:endParaRPr lang="en-US" dirty="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a:bodyPr>
          <a:lstStyle/>
          <a:p>
            <a:pPr>
              <a:buNone/>
            </a:pPr>
            <a:r>
              <a:rPr lang="en-US" b="1" u="sng" dirty="0" smtClean="0"/>
              <a:t>Evaluating State Diagrams</a:t>
            </a:r>
            <a:endParaRPr lang="en-IN" dirty="0" smtClean="0"/>
          </a:p>
          <a:p>
            <a:pPr algn="just"/>
            <a:r>
              <a:rPr lang="en-US" dirty="0" smtClean="0"/>
              <a:t>Each state model is examined. Are all the states connected? Paths through it are paid much attention. </a:t>
            </a:r>
          </a:p>
          <a:p>
            <a:pPr algn="just"/>
            <a:r>
              <a:rPr lang="en-US" dirty="0" smtClean="0"/>
              <a:t>If it represents a progressive class, is there a path from the initial state to the final state? Are the expected variations present?</a:t>
            </a:r>
          </a:p>
          <a:p>
            <a:pPr algn="just"/>
            <a:r>
              <a:rPr lang="en-US" dirty="0" smtClean="0"/>
              <a:t> If it represents a cyclic class, is the main loop present? Are there any dead states that terminate the cycle?</a:t>
            </a:r>
            <a:endParaRPr lang="en-IN" dirty="0" smtClean="0"/>
          </a:p>
          <a:p>
            <a:endParaRPr lang="en-IN"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pPr>
              <a:buNone/>
            </a:pPr>
            <a:r>
              <a:rPr lang="en-US" u="dbl" dirty="0" smtClean="0"/>
              <a:t>Domain Interaction Model</a:t>
            </a:r>
            <a:endParaRPr lang="en-IN" dirty="0" smtClean="0"/>
          </a:p>
          <a:p>
            <a:pPr algn="just"/>
            <a:r>
              <a:rPr lang="en-US" dirty="0" smtClean="0"/>
              <a:t>The interaction model is </a:t>
            </a:r>
            <a:r>
              <a:rPr lang="en-US" u="sng" dirty="0" smtClean="0"/>
              <a:t>seldom important</a:t>
            </a:r>
            <a:r>
              <a:rPr lang="en-US" dirty="0" smtClean="0"/>
              <a:t> for domain analysis. During domain analysis the emphasis is on key concepts and deep structural relationships and not the users' view of them. The interaction model, however, is an important aspect of application modeling.</a:t>
            </a:r>
            <a:endParaRPr lang="en-IN" dirty="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5973763"/>
          </a:xfrm>
        </p:spPr>
        <p:txBody>
          <a:bodyPr>
            <a:normAutofit fontScale="92500"/>
          </a:bodyPr>
          <a:lstStyle/>
          <a:p>
            <a:pPr algn="just">
              <a:buNone/>
            </a:pPr>
            <a:r>
              <a:rPr lang="en-US" u="dbl" dirty="0" smtClean="0"/>
              <a:t>Iterating the Analysis</a:t>
            </a:r>
            <a:endParaRPr lang="en-IN" dirty="0" smtClean="0"/>
          </a:p>
          <a:p>
            <a:pPr algn="just"/>
            <a:r>
              <a:rPr lang="en-US" dirty="0" smtClean="0"/>
              <a:t>Most analysis models require more than one pass to complete.</a:t>
            </a:r>
          </a:p>
          <a:p>
            <a:pPr algn="just"/>
            <a:r>
              <a:rPr lang="en-US" dirty="0" smtClean="0"/>
              <a:t> Problem statements often contain circularities, and most applications cannot be approached in a completely linear way, because </a:t>
            </a:r>
            <a:r>
              <a:rPr lang="en-US" u="sng" dirty="0" smtClean="0"/>
              <a:t>different parts</a:t>
            </a:r>
            <a:r>
              <a:rPr lang="en-US" dirty="0" smtClean="0"/>
              <a:t> of the problem</a:t>
            </a:r>
            <a:r>
              <a:rPr lang="en-US" u="sng" dirty="0" smtClean="0"/>
              <a:t> interact</a:t>
            </a:r>
            <a:r>
              <a:rPr lang="en-US" dirty="0" smtClean="0"/>
              <a:t>.</a:t>
            </a:r>
          </a:p>
          <a:p>
            <a:pPr algn="just"/>
            <a:r>
              <a:rPr lang="en-US" dirty="0" smtClean="0"/>
              <a:t> To understand a problem with all its implications, the analysis is attacked iteratively - preparing a first approximation to the model and then iterating the analysis as understanding increases</a:t>
            </a:r>
            <a:endParaRPr lang="en-IN"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6324600"/>
          </a:xfrm>
        </p:spPr>
        <p:txBody>
          <a:bodyPr>
            <a:normAutofit fontScale="92500" lnSpcReduction="10000"/>
          </a:bodyPr>
          <a:lstStyle/>
          <a:p>
            <a:pPr>
              <a:buNone/>
            </a:pPr>
            <a:r>
              <a:rPr lang="en-US" b="1" u="sng" dirty="0" smtClean="0"/>
              <a:t>Refining the Analysis Model</a:t>
            </a:r>
          </a:p>
          <a:p>
            <a:pPr algn="just">
              <a:buNone/>
            </a:pPr>
            <a:r>
              <a:rPr lang="en-US" dirty="0" smtClean="0"/>
              <a:t>The overall analysis model may show inconsistencies and imbalances within and across models. Different portions are iterated to produce a cleaner, more </a:t>
            </a:r>
            <a:r>
              <a:rPr lang="en-US" u="sng" dirty="0" smtClean="0"/>
              <a:t>coherent</a:t>
            </a:r>
            <a:r>
              <a:rPr lang="en-US" dirty="0" smtClean="0"/>
              <a:t> model.</a:t>
            </a:r>
          </a:p>
          <a:p>
            <a:pPr algn="just">
              <a:buNone/>
            </a:pPr>
            <a:r>
              <a:rPr lang="en-US" dirty="0" smtClean="0"/>
              <a:t>Some </a:t>
            </a:r>
            <a:r>
              <a:rPr lang="en-US" u="sng" dirty="0" smtClean="0"/>
              <a:t>constructs </a:t>
            </a:r>
            <a:r>
              <a:rPr lang="en-US" dirty="0" smtClean="0"/>
              <a:t>will feel awkward and won't seem to fit in right. They must be reexamined carefully; there may be wrong concepts</a:t>
            </a:r>
          </a:p>
          <a:p>
            <a:pPr algn="just">
              <a:buNone/>
            </a:pPr>
            <a:r>
              <a:rPr lang="en-US" u="sng" dirty="0" smtClean="0"/>
              <a:t>Classes or associations</a:t>
            </a:r>
            <a:r>
              <a:rPr lang="en-US" dirty="0" smtClean="0"/>
              <a:t> that seemed useful at first but now appear extraneous must be </a:t>
            </a:r>
            <a:r>
              <a:rPr lang="en-US" u="sng" dirty="0" smtClean="0"/>
              <a:t>removed</a:t>
            </a:r>
            <a:r>
              <a:rPr lang="en-US" dirty="0" smtClean="0"/>
              <a:t>. Often two classes in the analysis can be </a:t>
            </a:r>
            <a:r>
              <a:rPr lang="en-US" u="sng" dirty="0" smtClean="0"/>
              <a:t>combined</a:t>
            </a:r>
            <a:r>
              <a:rPr lang="en-US" dirty="0" smtClean="0"/>
              <a:t>, because the distinction between them doesn't affect the rest of the model in any meaningful way.</a:t>
            </a:r>
          </a:p>
          <a:p>
            <a:pPr>
              <a:buNone/>
            </a:pPr>
            <a:endParaRPr lang="en-IN" dirty="0" smtClean="0"/>
          </a:p>
          <a:p>
            <a:endParaRPr lang="en-IN" dirty="0"/>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lvl="0"/>
            <a:r>
              <a:rPr lang="en-US" dirty="0" smtClean="0"/>
              <a:t>A good model feels </a:t>
            </a:r>
            <a:r>
              <a:rPr lang="en-US" u="sng" dirty="0" smtClean="0"/>
              <a:t>right</a:t>
            </a:r>
            <a:r>
              <a:rPr lang="en-US" dirty="0" smtClean="0"/>
              <a:t> and </a:t>
            </a:r>
            <a:r>
              <a:rPr lang="en-US" u="sng" dirty="0" smtClean="0"/>
              <a:t>does not appear to have extraneous detail</a:t>
            </a:r>
            <a:r>
              <a:rPr lang="en-US" dirty="0" smtClean="0"/>
              <a:t>. One need not worry if it doesn't seem perfect; even a good model will often have a few small areas where the </a:t>
            </a:r>
            <a:r>
              <a:rPr lang="en-US" u="sng" dirty="0" smtClean="0"/>
              <a:t>design is adequate</a:t>
            </a:r>
            <a:r>
              <a:rPr lang="en-US" dirty="0" smtClean="0"/>
              <a:t> but </a:t>
            </a:r>
            <a:r>
              <a:rPr lang="en-US" u="sng" dirty="0" smtClean="0"/>
              <a:t>never feels quite right</a:t>
            </a:r>
            <a:r>
              <a:rPr lang="en-US" dirty="0" smtClean="0"/>
              <a:t>.</a:t>
            </a:r>
            <a:endParaRPr lang="en-IN" dirty="0" smtClean="0"/>
          </a:p>
          <a:p>
            <a:endParaRPr lang="en-IN" dirty="0"/>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a:bodyPr>
          <a:lstStyle/>
          <a:p>
            <a:pPr lvl="0"/>
            <a:r>
              <a:rPr lang="en-US" i="1" u="sng" dirty="0" smtClean="0"/>
              <a:t>Domain model:</a:t>
            </a:r>
            <a:r>
              <a:rPr lang="en-US" i="1" dirty="0" smtClean="0"/>
              <a:t> </a:t>
            </a:r>
            <a:r>
              <a:rPr lang="en-US" dirty="0" smtClean="0"/>
              <a:t>Description of the real-world objects reflected within the system. E.g. Domain objects for a stockbroker application might include stock, bond, trade, and commission.</a:t>
            </a:r>
            <a:endParaRPr lang="en-IN" dirty="0" smtClean="0"/>
          </a:p>
          <a:p>
            <a:pPr lvl="0"/>
            <a:r>
              <a:rPr lang="en-US" i="1" u="sng" dirty="0" smtClean="0"/>
              <a:t>Application model:</a:t>
            </a:r>
            <a:r>
              <a:rPr lang="en-US" i="1" dirty="0" smtClean="0"/>
              <a:t> </a:t>
            </a:r>
            <a:r>
              <a:rPr lang="en-US" dirty="0" smtClean="0"/>
              <a:t>Description of the parts of the application system itself that are visible to the user. E.g. Application objects might control the execution of trades and present the results. </a:t>
            </a:r>
            <a:endParaRPr lang="en-IN" dirty="0" smtClean="0"/>
          </a:p>
          <a:p>
            <a:endParaRPr lang="en-IN"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b="1" u="wavy" dirty="0" smtClean="0"/>
              <a:t>Application Analysis</a:t>
            </a:r>
            <a:r>
              <a:rPr lang="en-IN" dirty="0" smtClean="0"/>
              <a:t/>
            </a:r>
            <a:br>
              <a:rPr lang="en-IN" dirty="0" smtClean="0"/>
            </a:br>
            <a:endParaRPr lang="en-IN" dirty="0"/>
          </a:p>
        </p:txBody>
      </p:sp>
      <p:sp>
        <p:nvSpPr>
          <p:cNvPr id="3" name="Content Placeholder 2"/>
          <p:cNvSpPr>
            <a:spLocks noGrp="1"/>
          </p:cNvSpPr>
          <p:nvPr>
            <p:ph idx="1"/>
          </p:nvPr>
        </p:nvSpPr>
        <p:spPr>
          <a:xfrm>
            <a:off x="457200" y="838200"/>
            <a:ext cx="8229600" cy="5638800"/>
          </a:xfrm>
        </p:spPr>
        <p:txBody>
          <a:bodyPr>
            <a:normAutofit fontScale="92500" lnSpcReduction="10000"/>
          </a:bodyPr>
          <a:lstStyle/>
          <a:p>
            <a:pPr>
              <a:buNone/>
            </a:pPr>
            <a:r>
              <a:rPr lang="en-US" u="sng" dirty="0" smtClean="0"/>
              <a:t>Steps to construct an application interaction model</a:t>
            </a:r>
            <a:r>
              <a:rPr lang="en-US" dirty="0" smtClean="0"/>
              <a:t>:</a:t>
            </a:r>
            <a:endParaRPr lang="en-IN" dirty="0" smtClean="0"/>
          </a:p>
          <a:p>
            <a:pPr lvl="0"/>
            <a:r>
              <a:rPr lang="en-US" dirty="0" smtClean="0"/>
              <a:t>Determine the system boundary. </a:t>
            </a:r>
            <a:endParaRPr lang="en-IN" dirty="0" smtClean="0"/>
          </a:p>
          <a:p>
            <a:pPr lvl="0"/>
            <a:r>
              <a:rPr lang="en-US" dirty="0" smtClean="0"/>
              <a:t>Find actors. </a:t>
            </a:r>
            <a:endParaRPr lang="en-IN" dirty="0" smtClean="0"/>
          </a:p>
          <a:p>
            <a:pPr lvl="0"/>
            <a:r>
              <a:rPr lang="en-US" dirty="0" smtClean="0"/>
              <a:t>Find use cases. </a:t>
            </a:r>
            <a:endParaRPr lang="en-IN" dirty="0" smtClean="0"/>
          </a:p>
          <a:p>
            <a:pPr lvl="0"/>
            <a:r>
              <a:rPr lang="en-US" dirty="0" smtClean="0"/>
              <a:t>Find initial and final events. </a:t>
            </a:r>
            <a:endParaRPr lang="en-IN" dirty="0" smtClean="0"/>
          </a:p>
          <a:p>
            <a:pPr lvl="0"/>
            <a:r>
              <a:rPr lang="en-US" dirty="0" smtClean="0"/>
              <a:t>Prepare normal scenarios. </a:t>
            </a:r>
            <a:endParaRPr lang="en-IN" dirty="0" smtClean="0"/>
          </a:p>
          <a:p>
            <a:pPr lvl="0"/>
            <a:r>
              <a:rPr lang="en-US" dirty="0" smtClean="0"/>
              <a:t>Add variation and exception scenarios. </a:t>
            </a:r>
            <a:endParaRPr lang="en-IN" dirty="0" smtClean="0"/>
          </a:p>
          <a:p>
            <a:pPr lvl="0"/>
            <a:r>
              <a:rPr lang="en-US" dirty="0" smtClean="0"/>
              <a:t>Find external events. </a:t>
            </a:r>
            <a:endParaRPr lang="en-IN" dirty="0" smtClean="0"/>
          </a:p>
          <a:p>
            <a:pPr lvl="0"/>
            <a:r>
              <a:rPr lang="en-US" dirty="0" smtClean="0"/>
              <a:t>Prepare activity diagrams for complex use cases. </a:t>
            </a:r>
            <a:endParaRPr lang="en-IN" dirty="0" smtClean="0"/>
          </a:p>
          <a:p>
            <a:pPr lvl="0"/>
            <a:r>
              <a:rPr lang="en-US" dirty="0" smtClean="0"/>
              <a:t>Organize actors and use cases.</a:t>
            </a:r>
            <a:endParaRPr lang="en-IN" dirty="0" smtClean="0"/>
          </a:p>
          <a:p>
            <a:pPr lvl="0"/>
            <a:r>
              <a:rPr lang="en-US" dirty="0" smtClean="0"/>
              <a:t>Check against the domain class model</a:t>
            </a:r>
            <a:endParaRPr lang="en-IN" dirty="0" smtClean="0"/>
          </a:p>
          <a:p>
            <a:endParaRPr lang="en-IN" dirty="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
            <a:ext cx="8229600" cy="6248400"/>
          </a:xfrm>
        </p:spPr>
        <p:txBody>
          <a:bodyPr/>
          <a:lstStyle/>
          <a:p>
            <a:pPr lvl="0">
              <a:buNone/>
            </a:pPr>
            <a:r>
              <a:rPr lang="en-US" u="sng" dirty="0" smtClean="0"/>
              <a:t>Determining the System Boundary</a:t>
            </a:r>
          </a:p>
          <a:p>
            <a:pPr lvl="0" algn="just">
              <a:buNone/>
            </a:pPr>
            <a:r>
              <a:rPr lang="en-US" dirty="0" smtClean="0"/>
              <a:t>System boundary is the </a:t>
            </a:r>
            <a:r>
              <a:rPr lang="en-US" u="sng" dirty="0" smtClean="0"/>
              <a:t>precise scope of an application and its functionality</a:t>
            </a:r>
            <a:r>
              <a:rPr lang="en-US" dirty="0" smtClean="0"/>
              <a:t>. It decides what the system includes and, more importantly, </a:t>
            </a:r>
            <a:r>
              <a:rPr lang="en-US" u="sng" dirty="0" smtClean="0"/>
              <a:t>what it omits</a:t>
            </a:r>
            <a:r>
              <a:rPr lang="en-US" dirty="0" smtClean="0"/>
              <a:t>. </a:t>
            </a:r>
          </a:p>
          <a:p>
            <a:pPr lvl="0" algn="just">
              <a:buNone/>
            </a:pPr>
            <a:r>
              <a:rPr lang="en-US" dirty="0" smtClean="0"/>
              <a:t>If the system boundary is drawn correctly, the system can be treated as a </a:t>
            </a:r>
            <a:r>
              <a:rPr lang="en-US" u="sng" dirty="0" smtClean="0"/>
              <a:t>black box</a:t>
            </a:r>
            <a:r>
              <a:rPr lang="en-US" dirty="0" smtClean="0"/>
              <a:t> in its interactions with the outside world i.e. the system can be considered as a </a:t>
            </a:r>
            <a:r>
              <a:rPr lang="en-US" u="sng" dirty="0" smtClean="0"/>
              <a:t>single object</a:t>
            </a:r>
            <a:r>
              <a:rPr lang="en-US" dirty="0" smtClean="0"/>
              <a:t>, whose internal details are hidden and changeable</a:t>
            </a:r>
            <a:endParaRPr lang="en-IN" u="sng" dirty="0" smtClean="0"/>
          </a:p>
          <a:p>
            <a:endParaRPr lang="en-IN" u="sng" dirty="0"/>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fontScale="92500" lnSpcReduction="10000"/>
          </a:bodyPr>
          <a:lstStyle/>
          <a:p>
            <a:pPr algn="just"/>
            <a:r>
              <a:rPr lang="en-US" dirty="0" smtClean="0"/>
              <a:t>ATM E.g.  Consider the software design to support a computerized banking network including both human cashiers and automatic teller machines [ATM]. From the customer's perspective either method of conducting business should yield the same effect on a bank account. However, in commercial practice an ATM application would be separate from a cashier application-an ATM application spans banks while a cashier application is internal to a bank. Both applications would share the same underlying domain model, but each would have its own distinct application model. </a:t>
            </a:r>
            <a:endParaRPr lang="en-IN" dirty="0" smtClean="0"/>
          </a:p>
          <a:p>
            <a:pPr algn="just"/>
            <a:endParaRPr lang="en-IN" dirty="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6248400"/>
          </a:xfrm>
        </p:spPr>
        <p:txBody>
          <a:bodyPr>
            <a:normAutofit lnSpcReduction="10000"/>
          </a:bodyPr>
          <a:lstStyle/>
          <a:p>
            <a:pPr lvl="0">
              <a:buNone/>
            </a:pPr>
            <a:r>
              <a:rPr lang="en-US" u="sng" dirty="0" smtClean="0"/>
              <a:t>Finding Actors</a:t>
            </a:r>
          </a:p>
          <a:p>
            <a:pPr algn="just"/>
            <a:r>
              <a:rPr lang="en-US" dirty="0" smtClean="0"/>
              <a:t>Actors are the </a:t>
            </a:r>
            <a:r>
              <a:rPr lang="en-US" u="sng" dirty="0" smtClean="0"/>
              <a:t>external objects that interact directly with the system</a:t>
            </a:r>
            <a:r>
              <a:rPr lang="en-US" dirty="0" smtClean="0"/>
              <a:t>. </a:t>
            </a:r>
            <a:r>
              <a:rPr lang="en-US" i="1" dirty="0" smtClean="0"/>
              <a:t> </a:t>
            </a:r>
            <a:r>
              <a:rPr lang="en-US" dirty="0" smtClean="0"/>
              <a:t>Actors include humans, external devices, and other software systems. </a:t>
            </a:r>
          </a:p>
          <a:p>
            <a:pPr algn="just"/>
            <a:r>
              <a:rPr lang="en-US" dirty="0" smtClean="0"/>
              <a:t>The important thing about actors is that they are </a:t>
            </a:r>
            <a:r>
              <a:rPr lang="en-US" u="sng" dirty="0" smtClean="0"/>
              <a:t>not under control of the application</a:t>
            </a:r>
            <a:r>
              <a:rPr lang="en-US" dirty="0" smtClean="0"/>
              <a:t>, and </a:t>
            </a:r>
            <a:r>
              <a:rPr lang="en-US" u="sng" dirty="0" smtClean="0"/>
              <a:t>are somewhat unpredictable</a:t>
            </a:r>
            <a:r>
              <a:rPr lang="en-US" dirty="0" smtClean="0"/>
              <a:t>.</a:t>
            </a:r>
          </a:p>
          <a:p>
            <a:pPr algn="just"/>
            <a:r>
              <a:rPr lang="en-US" dirty="0" smtClean="0"/>
              <a:t> That is, even though there may be an expected sequence of behavior by the actors, an application's </a:t>
            </a:r>
            <a:r>
              <a:rPr lang="en-US" u="sng" dirty="0" smtClean="0"/>
              <a:t>design should be robust</a:t>
            </a:r>
            <a:r>
              <a:rPr lang="en-US" dirty="0" smtClean="0"/>
              <a:t> so that it does not crash if an actor fails to behave as expected.</a:t>
            </a:r>
            <a:endParaRPr lang="en-IN" dirty="0" smtClean="0"/>
          </a:p>
          <a:p>
            <a:pPr lvl="0"/>
            <a:endParaRPr lang="en-IN" u="sng" dirty="0" smtClean="0"/>
          </a:p>
          <a:p>
            <a:endParaRPr lang="en-IN"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normAutofit/>
          </a:bodyPr>
          <a:lstStyle/>
          <a:p>
            <a:pPr algn="ctr">
              <a:buNone/>
            </a:pPr>
            <a:r>
              <a:rPr lang="en-US" sz="2800" b="1" u="sng" dirty="0" smtClean="0"/>
              <a:t>What problem it solves?</a:t>
            </a:r>
          </a:p>
          <a:p>
            <a:pPr algn="just"/>
            <a:r>
              <a:rPr lang="en-US" sz="2800" dirty="0" smtClean="0"/>
              <a:t>The size of the effort must be clearly bounded and its scope must be established.</a:t>
            </a:r>
          </a:p>
          <a:p>
            <a:pPr algn="just"/>
            <a:r>
              <a:rPr lang="en-US" sz="2800" dirty="0" smtClean="0"/>
              <a:t> It must be determined that which features will be in the new system and which will not. </a:t>
            </a:r>
          </a:p>
          <a:p>
            <a:pPr algn="just"/>
            <a:r>
              <a:rPr lang="en-US" sz="2800" dirty="0" smtClean="0"/>
              <a:t>Various kinds of users in different organizations with their own viewpoints and political motivations must be reached. </a:t>
            </a:r>
          </a:p>
          <a:p>
            <a:pPr algn="just"/>
            <a:r>
              <a:rPr lang="en-US" sz="2800" dirty="0" smtClean="0"/>
              <a:t>It must not only be decided that which features are appropriate, but also must also the agreement of influential persons must be obtained.</a:t>
            </a:r>
            <a:endParaRPr lang="en-US" sz="2800" dirty="0"/>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pPr algn="just"/>
            <a:r>
              <a:rPr lang="en-US" dirty="0" smtClean="0"/>
              <a:t>For the ATM application, the actors are </a:t>
            </a:r>
            <a:r>
              <a:rPr lang="en-US" i="1" dirty="0" smtClean="0"/>
              <a:t>Customer,  Bank, </a:t>
            </a:r>
            <a:r>
              <a:rPr lang="en-US" dirty="0" smtClean="0"/>
              <a:t>and </a:t>
            </a:r>
            <a:r>
              <a:rPr lang="en-US" i="1" dirty="0" smtClean="0"/>
              <a:t>Consortium.</a:t>
            </a:r>
          </a:p>
          <a:p>
            <a:pPr lvl="0" algn="just">
              <a:buNone/>
            </a:pPr>
            <a:r>
              <a:rPr lang="en-US" u="sng" dirty="0" smtClean="0"/>
              <a:t>Finding Use Cases</a:t>
            </a:r>
            <a:endParaRPr lang="en-IN" u="sng" dirty="0" smtClean="0"/>
          </a:p>
          <a:p>
            <a:pPr algn="just"/>
            <a:r>
              <a:rPr lang="en-US" dirty="0" smtClean="0"/>
              <a:t>Each actor may </a:t>
            </a:r>
            <a:r>
              <a:rPr lang="en-US" u="sng" dirty="0" smtClean="0"/>
              <a:t>use the system in different ways</a:t>
            </a:r>
            <a:r>
              <a:rPr lang="en-US" dirty="0" smtClean="0"/>
              <a:t>. Such </a:t>
            </a:r>
            <a:r>
              <a:rPr lang="en-US" u="sng" dirty="0" smtClean="0"/>
              <a:t>fundamentally different</a:t>
            </a:r>
            <a:r>
              <a:rPr lang="en-US" dirty="0" smtClean="0"/>
              <a:t> ways for each actor is listed. </a:t>
            </a:r>
          </a:p>
          <a:p>
            <a:pPr algn="just"/>
            <a:r>
              <a:rPr lang="en-US" dirty="0" smtClean="0"/>
              <a:t>Each of these ways is a </a:t>
            </a:r>
            <a:r>
              <a:rPr lang="en-US" i="1" u="sng" dirty="0" smtClean="0"/>
              <a:t>use case</a:t>
            </a:r>
            <a:r>
              <a:rPr lang="en-US" i="1" dirty="0" smtClean="0"/>
              <a:t>. </a:t>
            </a:r>
            <a:r>
              <a:rPr lang="en-US" dirty="0" smtClean="0"/>
              <a:t>The use cases </a:t>
            </a:r>
            <a:r>
              <a:rPr lang="en-US" u="sng" dirty="0" smtClean="0"/>
              <a:t>partition the functionality</a:t>
            </a:r>
            <a:r>
              <a:rPr lang="en-US" dirty="0" smtClean="0"/>
              <a:t> of a system into a small number of discrete units, and all system behavior must fall under some use case</a:t>
            </a:r>
            <a:endParaRPr lang="en-IN" dirty="0" smtClean="0"/>
          </a:p>
          <a:p>
            <a:endParaRPr lang="en-IN" dirty="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algn="just"/>
            <a:r>
              <a:rPr lang="en-US" dirty="0" smtClean="0"/>
              <a:t>ATM E.g. if one use case in a bank is "apply for loan," then another use case should not be "withdraw cash from savings account using ATM." The latter description is much more detailed than the former; a better match would be "make withdrawal." Try to focus on the main goal of the use case and defer implementation choices.</a:t>
            </a:r>
            <a:endParaRPr lang="en-IN" dirty="0" smtClean="0"/>
          </a:p>
          <a:p>
            <a:endParaRPr lang="en-IN" dirty="0"/>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1026" name="Picture 2"/>
          <p:cNvPicPr>
            <a:picLocks noGrp="1" noChangeAspect="1" noChangeArrowheads="1"/>
          </p:cNvPicPr>
          <p:nvPr>
            <p:ph idx="1"/>
          </p:nvPr>
        </p:nvPicPr>
        <p:blipFill>
          <a:blip r:embed="rId2"/>
          <a:srcRect/>
          <a:stretch>
            <a:fillRect/>
          </a:stretch>
        </p:blipFill>
        <p:spPr bwMode="auto">
          <a:xfrm>
            <a:off x="1219200" y="1752601"/>
            <a:ext cx="6858000" cy="354409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pPr lvl="0"/>
            <a:r>
              <a:rPr lang="en-US" dirty="0" smtClean="0"/>
              <a:t>Finding Initial and Final Events:</a:t>
            </a:r>
            <a:r>
              <a:rPr lang="en-IN" dirty="0" smtClean="0"/>
              <a:t/>
            </a:r>
            <a:br>
              <a:rPr lang="en-IN" dirty="0" smtClean="0"/>
            </a:br>
            <a:endParaRPr lang="en-IN" dirty="0"/>
          </a:p>
        </p:txBody>
      </p:sp>
      <p:sp>
        <p:nvSpPr>
          <p:cNvPr id="3" name="Content Placeholder 2"/>
          <p:cNvSpPr>
            <a:spLocks noGrp="1"/>
          </p:cNvSpPr>
          <p:nvPr>
            <p:ph idx="1"/>
          </p:nvPr>
        </p:nvSpPr>
        <p:spPr>
          <a:xfrm>
            <a:off x="457200" y="762000"/>
            <a:ext cx="8229600" cy="5562600"/>
          </a:xfrm>
        </p:spPr>
        <p:txBody>
          <a:bodyPr>
            <a:normAutofit lnSpcReduction="10000"/>
          </a:bodyPr>
          <a:lstStyle/>
          <a:p>
            <a:pPr lvl="0" algn="just"/>
            <a:r>
              <a:rPr lang="en-US" i="1" u="sng" dirty="0" smtClean="0"/>
              <a:t>Events that initiate</a:t>
            </a:r>
            <a:r>
              <a:rPr lang="en-US" dirty="0" smtClean="0"/>
              <a:t> each use case must be identified. Actor initiating the use case must be determined and the event that it sends' to the system is defined.</a:t>
            </a:r>
          </a:p>
          <a:p>
            <a:pPr lvl="0" algn="just"/>
            <a:r>
              <a:rPr lang="en-US" dirty="0" smtClean="0"/>
              <a:t> In many cases, the initial event is a </a:t>
            </a:r>
            <a:r>
              <a:rPr lang="en-US" u="sng" dirty="0" smtClean="0"/>
              <a:t>request for the service</a:t>
            </a:r>
            <a:r>
              <a:rPr lang="en-US" dirty="0" smtClean="0"/>
              <a:t> that the </a:t>
            </a:r>
            <a:r>
              <a:rPr lang="en-US" u="sng" dirty="0" smtClean="0"/>
              <a:t>use case provides.</a:t>
            </a:r>
            <a:r>
              <a:rPr lang="en-US" dirty="0" smtClean="0"/>
              <a:t> </a:t>
            </a:r>
          </a:p>
          <a:p>
            <a:pPr lvl="0" algn="just"/>
            <a:r>
              <a:rPr lang="en-US" dirty="0" smtClean="0"/>
              <a:t>In other cases, the initial event is an </a:t>
            </a:r>
            <a:r>
              <a:rPr lang="en-US" u="sng" dirty="0" smtClean="0"/>
              <a:t>occurrence</a:t>
            </a:r>
            <a:r>
              <a:rPr lang="en-US" dirty="0" smtClean="0"/>
              <a:t> </a:t>
            </a:r>
            <a:r>
              <a:rPr lang="en-US" u="sng" dirty="0" smtClean="0"/>
              <a:t>that triggers a chain of activity</a:t>
            </a:r>
            <a:r>
              <a:rPr lang="en-US" dirty="0" smtClean="0"/>
              <a:t>. </a:t>
            </a:r>
          </a:p>
          <a:p>
            <a:pPr lvl="0" algn="just"/>
            <a:r>
              <a:rPr lang="en-US" dirty="0" smtClean="0"/>
              <a:t>A </a:t>
            </a:r>
            <a:r>
              <a:rPr lang="en-US" u="sng" dirty="0" smtClean="0"/>
              <a:t>meaningful name</a:t>
            </a:r>
            <a:r>
              <a:rPr lang="en-US" dirty="0" smtClean="0"/>
              <a:t> is given to such an event.</a:t>
            </a:r>
          </a:p>
          <a:p>
            <a:pPr lvl="0" algn="just"/>
            <a:r>
              <a:rPr lang="en-US" dirty="0" smtClean="0"/>
              <a:t> One </a:t>
            </a:r>
            <a:r>
              <a:rPr lang="en-US" u="sng" dirty="0" smtClean="0"/>
              <a:t>need not determine its exact parameter</a:t>
            </a:r>
            <a:r>
              <a:rPr lang="en-US" dirty="0" smtClean="0"/>
              <a:t> list at this point.</a:t>
            </a:r>
            <a:endParaRPr lang="en-IN" dirty="0" smtClean="0"/>
          </a:p>
          <a:p>
            <a:endParaRPr lang="en-IN" dirty="0"/>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152400" y="152400"/>
            <a:ext cx="8763000" cy="6477000"/>
          </a:xfrm>
        </p:spPr>
        <p:txBody>
          <a:bodyPr/>
          <a:lstStyle/>
          <a:p>
            <a:pPr lvl="0" algn="just"/>
            <a:r>
              <a:rPr lang="en-US" i="1" u="sng" dirty="0" smtClean="0"/>
              <a:t>The final event/s</a:t>
            </a:r>
            <a:r>
              <a:rPr lang="en-US" dirty="0" smtClean="0"/>
              <a:t> of to be included in each use case must also be determined i.e. deciding what are the final events and how much of them be included.</a:t>
            </a:r>
          </a:p>
          <a:p>
            <a:pPr algn="just">
              <a:buNone/>
            </a:pPr>
            <a:r>
              <a:rPr lang="en-US" b="1" i="1" u="sng" dirty="0" smtClean="0"/>
              <a:t>ATM example: Here are initial and final events for each use case.</a:t>
            </a:r>
          </a:p>
          <a:p>
            <a:pPr algn="just">
              <a:buNone/>
            </a:pPr>
            <a:endParaRPr lang="en-IN" b="1" i="1" u="sng" dirty="0" smtClean="0"/>
          </a:p>
          <a:p>
            <a:pPr algn="just"/>
            <a:r>
              <a:rPr lang="en-US" dirty="0" smtClean="0"/>
              <a:t>Initiate session. The </a:t>
            </a:r>
            <a:r>
              <a:rPr lang="en-US" i="1" dirty="0" smtClean="0"/>
              <a:t>initial event</a:t>
            </a:r>
            <a:r>
              <a:rPr lang="en-US" dirty="0" smtClean="0"/>
              <a:t> is the customer's insertion of a cash card. There are two </a:t>
            </a:r>
            <a:r>
              <a:rPr lang="en-US" i="1" dirty="0" smtClean="0"/>
              <a:t>final events</a:t>
            </a:r>
            <a:r>
              <a:rPr lang="en-US" dirty="0" smtClean="0"/>
              <a:t>: the system keeps the cash card or the system returns the cash card.</a:t>
            </a:r>
            <a:endParaRPr lang="en-IN" dirty="0" smtClean="0"/>
          </a:p>
          <a:p>
            <a:pPr lvl="0" algn="just"/>
            <a:endParaRPr lang="en-IN" dirty="0" smtClean="0"/>
          </a:p>
          <a:p>
            <a:endParaRPr lang="en-IN" dirty="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5973763"/>
          </a:xfrm>
        </p:spPr>
        <p:txBody>
          <a:bodyPr>
            <a:normAutofit lnSpcReduction="10000"/>
          </a:bodyPr>
          <a:lstStyle/>
          <a:p>
            <a:pPr lvl="0" algn="just"/>
            <a:r>
              <a:rPr lang="en-US" dirty="0" smtClean="0"/>
              <a:t>Query account. The </a:t>
            </a:r>
            <a:r>
              <a:rPr lang="en-US" i="1" dirty="0" smtClean="0"/>
              <a:t>initial event</a:t>
            </a:r>
            <a:r>
              <a:rPr lang="en-US" dirty="0" smtClean="0"/>
              <a:t> is a customer's request for account data. The </a:t>
            </a:r>
            <a:r>
              <a:rPr lang="en-US" i="1" dirty="0" smtClean="0"/>
              <a:t>final event</a:t>
            </a:r>
            <a:r>
              <a:rPr lang="en-US" dirty="0" smtClean="0"/>
              <a:t> is the system's delivery of account data to the customer. </a:t>
            </a:r>
            <a:endParaRPr lang="en-IN" dirty="0" smtClean="0"/>
          </a:p>
          <a:p>
            <a:pPr lvl="0" algn="just"/>
            <a:r>
              <a:rPr lang="en-US" dirty="0" smtClean="0"/>
              <a:t>Process transaction. The initial event is the customer's initiation of a transaction. There are two </a:t>
            </a:r>
            <a:r>
              <a:rPr lang="en-US" i="1" dirty="0" smtClean="0"/>
              <a:t>final events</a:t>
            </a:r>
            <a:r>
              <a:rPr lang="en-US" dirty="0" smtClean="0"/>
              <a:t>: committing or aborting the transaction.</a:t>
            </a:r>
          </a:p>
          <a:p>
            <a:pPr algn="just"/>
            <a:r>
              <a:rPr lang="en-US" dirty="0" smtClean="0"/>
              <a:t>Transmit data. The </a:t>
            </a:r>
            <a:r>
              <a:rPr lang="en-US" i="1" dirty="0" smtClean="0"/>
              <a:t>initial event</a:t>
            </a:r>
            <a:r>
              <a:rPr lang="en-US" dirty="0" smtClean="0"/>
              <a:t> could be triggered by a customer's request for account data. Another </a:t>
            </a:r>
            <a:r>
              <a:rPr lang="en-US" i="1" dirty="0" smtClean="0"/>
              <a:t>possible initial event</a:t>
            </a:r>
            <a:r>
              <a:rPr lang="en-US" dirty="0" smtClean="0"/>
              <a:t> could be recovery from a network, power, or another kind of failure. The </a:t>
            </a:r>
            <a:r>
              <a:rPr lang="en-US" i="1" dirty="0" smtClean="0"/>
              <a:t>final event</a:t>
            </a:r>
            <a:r>
              <a:rPr lang="en-US" dirty="0" smtClean="0"/>
              <a:t> is successful transmission of data.</a:t>
            </a:r>
            <a:endParaRPr lang="en-IN" dirty="0" smtClean="0"/>
          </a:p>
          <a:p>
            <a:pPr lvl="0" algn="just"/>
            <a:endParaRPr lang="en-IN" dirty="0" smtClean="0"/>
          </a:p>
          <a:p>
            <a:endParaRPr lang="en-IN" dirty="0"/>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pPr lvl="0"/>
            <a:r>
              <a:rPr lang="en-US" dirty="0" smtClean="0"/>
              <a:t>Preparing </a:t>
            </a:r>
            <a:r>
              <a:rPr lang="en-US" i="1" dirty="0" smtClean="0"/>
              <a:t>Normal</a:t>
            </a:r>
            <a:r>
              <a:rPr lang="en-US" dirty="0" smtClean="0"/>
              <a:t> Scenarios</a:t>
            </a:r>
            <a:r>
              <a:rPr lang="en-IN" dirty="0" smtClean="0"/>
              <a:t/>
            </a:r>
            <a:br>
              <a:rPr lang="en-IN" dirty="0" smtClean="0"/>
            </a:br>
            <a:endParaRPr lang="en-IN" dirty="0"/>
          </a:p>
        </p:txBody>
      </p:sp>
      <p:sp>
        <p:nvSpPr>
          <p:cNvPr id="3" name="Content Placeholder 2"/>
          <p:cNvSpPr>
            <a:spLocks noGrp="1"/>
          </p:cNvSpPr>
          <p:nvPr>
            <p:ph idx="1"/>
          </p:nvPr>
        </p:nvSpPr>
        <p:spPr>
          <a:xfrm>
            <a:off x="228600" y="685800"/>
            <a:ext cx="8686800" cy="5440363"/>
          </a:xfrm>
        </p:spPr>
        <p:txBody>
          <a:bodyPr>
            <a:normAutofit fontScale="92500"/>
          </a:bodyPr>
          <a:lstStyle/>
          <a:p>
            <a:pPr lvl="0" algn="just"/>
            <a:r>
              <a:rPr lang="en-US" dirty="0" smtClean="0"/>
              <a:t>It means preparing </a:t>
            </a:r>
            <a:r>
              <a:rPr lang="en-US" u="sng" dirty="0" smtClean="0"/>
              <a:t>one or more typical dialogs for each use case to get a feel for expected system behavior</a:t>
            </a:r>
            <a:r>
              <a:rPr lang="en-US" dirty="0" smtClean="0"/>
              <a:t>. These scenarios illustrate the major interactions, external display formats, and information exchanges. </a:t>
            </a:r>
            <a:endParaRPr lang="en-IN" dirty="0" smtClean="0"/>
          </a:p>
          <a:p>
            <a:pPr lvl="0" algn="just"/>
            <a:r>
              <a:rPr lang="en-US" dirty="0" smtClean="0"/>
              <a:t>A </a:t>
            </a:r>
            <a:r>
              <a:rPr lang="en-US" i="1" dirty="0" smtClean="0"/>
              <a:t>scenario </a:t>
            </a:r>
            <a:r>
              <a:rPr lang="en-US" dirty="0" smtClean="0"/>
              <a:t>is a </a:t>
            </a:r>
            <a:r>
              <a:rPr lang="en-US" u="sng" dirty="0" smtClean="0"/>
              <a:t>sequence of events among a set of interacting objects</a:t>
            </a:r>
            <a:r>
              <a:rPr lang="en-US" dirty="0" smtClean="0"/>
              <a:t>. One must think in terms of </a:t>
            </a:r>
            <a:r>
              <a:rPr lang="en-US" u="sng" dirty="0" smtClean="0"/>
              <a:t>sample interactions</a:t>
            </a:r>
            <a:r>
              <a:rPr lang="en-US" dirty="0" smtClean="0"/>
              <a:t>, </a:t>
            </a:r>
            <a:r>
              <a:rPr lang="en-US" u="sng" dirty="0" smtClean="0"/>
              <a:t>rather than</a:t>
            </a:r>
            <a:r>
              <a:rPr lang="en-US" dirty="0" smtClean="0"/>
              <a:t> trying to write down the </a:t>
            </a:r>
            <a:r>
              <a:rPr lang="en-US" u="sng" dirty="0" smtClean="0"/>
              <a:t>general case directly</a:t>
            </a:r>
            <a:r>
              <a:rPr lang="en-US" dirty="0" smtClean="0"/>
              <a:t>. This helps to ensure that important steps are not overlooked and that the overall flow of interaction is smooth and correct.</a:t>
            </a:r>
            <a:endParaRPr lang="en-IN" dirty="0" smtClean="0"/>
          </a:p>
          <a:p>
            <a:endParaRPr lang="en-IN" dirty="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681037" y="381001"/>
            <a:ext cx="7781925" cy="3124199"/>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990600" y="4114800"/>
            <a:ext cx="7639050" cy="12287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304800" y="381000"/>
            <a:ext cx="8534399" cy="60959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smtClean="0"/>
              <a:t/>
            </a:r>
            <a:br>
              <a:rPr lang="en-US" dirty="0" smtClean="0"/>
            </a:br>
            <a:r>
              <a:rPr lang="en-US" dirty="0" smtClean="0"/>
              <a:t>Adding Variation and Exception Scenarios</a:t>
            </a:r>
            <a:r>
              <a:rPr lang="en-IN" dirty="0" smtClean="0"/>
              <a:t/>
            </a:r>
            <a:br>
              <a:rPr lang="en-IN" dirty="0" smtClean="0"/>
            </a:br>
            <a:endParaRPr lang="en-IN" dirty="0"/>
          </a:p>
        </p:txBody>
      </p:sp>
      <p:sp>
        <p:nvSpPr>
          <p:cNvPr id="3" name="Content Placeholder 2"/>
          <p:cNvSpPr>
            <a:spLocks noGrp="1"/>
          </p:cNvSpPr>
          <p:nvPr>
            <p:ph idx="1"/>
          </p:nvPr>
        </p:nvSpPr>
        <p:spPr/>
        <p:txBody>
          <a:bodyPr>
            <a:normAutofit fontScale="92500" lnSpcReduction="10000"/>
          </a:bodyPr>
          <a:lstStyle/>
          <a:p>
            <a:pPr lvl="0" algn="just"/>
            <a:r>
              <a:rPr lang="en-US" dirty="0" smtClean="0"/>
              <a:t>"</a:t>
            </a:r>
            <a:r>
              <a:rPr lang="en-US" u="sng" dirty="0" smtClean="0"/>
              <a:t>Special" cases</a:t>
            </a:r>
            <a:r>
              <a:rPr lang="en-US" dirty="0" smtClean="0"/>
              <a:t> - such as omitted input maximum and minimum values, and repeated values are considered after typical scenarios are prepared. </a:t>
            </a:r>
            <a:endParaRPr lang="en-IN" dirty="0" smtClean="0"/>
          </a:p>
          <a:p>
            <a:pPr lvl="0" algn="just"/>
            <a:r>
              <a:rPr lang="en-US" dirty="0" smtClean="0"/>
              <a:t>Then </a:t>
            </a:r>
            <a:r>
              <a:rPr lang="en-US" u="sng" dirty="0" smtClean="0"/>
              <a:t>error cases</a:t>
            </a:r>
            <a:r>
              <a:rPr lang="en-US" dirty="0" smtClean="0"/>
              <a:t>, including invalid values and failures to respond, are considered. For many interactive applications, error handling is the most difficult part of development. Better allow the user to abort an operation or roll back to a well-defined starting point at each step, if possible. </a:t>
            </a:r>
            <a:endParaRPr lang="en-IN" dirty="0" smtClean="0"/>
          </a:p>
          <a:p>
            <a:endParaRPr lang="en-IN"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444</TotalTime>
  <Words>5750</Words>
  <Application>Microsoft Office PowerPoint</Application>
  <PresentationFormat>On-screen Show (4:3)</PresentationFormat>
  <Paragraphs>354</Paragraphs>
  <Slides>111</Slides>
  <Notes>0</Notes>
  <HiddenSlides>0</HiddenSlides>
  <MMClips>0</MMClips>
  <ScaleCrop>false</ScaleCrop>
  <HeadingPairs>
    <vt:vector size="4" baseType="variant">
      <vt:variant>
        <vt:lpstr>Theme</vt:lpstr>
      </vt:variant>
      <vt:variant>
        <vt:i4>1</vt:i4>
      </vt:variant>
      <vt:variant>
        <vt:lpstr>Slide Titles</vt:lpstr>
      </vt:variant>
      <vt:variant>
        <vt:i4>111</vt:i4>
      </vt:variant>
    </vt:vector>
  </HeadingPairs>
  <TitlesOfParts>
    <vt:vector size="112" baseType="lpstr">
      <vt:lpstr>Office Theme</vt:lpstr>
      <vt:lpstr>Process Overview</vt:lpstr>
      <vt:lpstr>Development Stages</vt:lpstr>
      <vt:lpstr>Slide 3</vt:lpstr>
      <vt:lpstr>Development life cycle</vt:lpstr>
      <vt:lpstr>System conception</vt:lpstr>
      <vt:lpstr>Elaborating a Concept</vt:lpstr>
      <vt:lpstr>Slide 7</vt:lpstr>
      <vt:lpstr>Slide 8</vt:lpstr>
      <vt:lpstr>Slide 9</vt:lpstr>
      <vt:lpstr>Slide 10</vt:lpstr>
      <vt:lpstr>Slide 11</vt:lpstr>
      <vt:lpstr>Slide 12</vt:lpstr>
      <vt:lpstr>Slide 13</vt:lpstr>
      <vt:lpstr>The ATM Case Study</vt:lpstr>
      <vt:lpstr>Preparing a Problem Statement</vt:lpstr>
      <vt:lpstr>Slide 16</vt:lpstr>
      <vt:lpstr>The ATM Case Study</vt:lpstr>
      <vt:lpstr>Domain Analysis</vt:lpstr>
      <vt:lpstr>Slide 19</vt:lpstr>
      <vt:lpstr>Overview of Analysis</vt:lpstr>
      <vt:lpstr>Slide 21</vt:lpstr>
      <vt:lpstr>Domain Class Model</vt:lpstr>
      <vt:lpstr>Slide 23</vt:lpstr>
      <vt:lpstr>Slide 24</vt:lpstr>
      <vt:lpstr>Finding Classes </vt:lpstr>
      <vt:lpstr>Slide 26</vt:lpstr>
      <vt:lpstr>ATM example.</vt:lpstr>
      <vt:lpstr>Slide 28</vt:lpstr>
      <vt:lpstr>Keeping the Right Classes </vt:lpstr>
      <vt:lpstr>Slide 30</vt:lpstr>
      <vt:lpstr>Slide 31</vt:lpstr>
      <vt:lpstr>Slide 32</vt:lpstr>
      <vt:lpstr>Slide 33</vt:lpstr>
      <vt:lpstr>Slide 34</vt:lpstr>
      <vt:lpstr>Slide 35</vt:lpstr>
      <vt:lpstr>Slide 36</vt:lpstr>
      <vt:lpstr>Preparing a Data Dictionary</vt:lpstr>
      <vt:lpstr>Slide 38</vt:lpstr>
      <vt:lpstr>Slide 39</vt:lpstr>
      <vt:lpstr>Finding Associations</vt:lpstr>
      <vt:lpstr>Slide 41</vt:lpstr>
      <vt:lpstr>Slide 42</vt:lpstr>
      <vt:lpstr>Keeping the Right Associations</vt:lpstr>
      <vt:lpstr>Slide 44</vt:lpstr>
      <vt:lpstr>Slide 45</vt:lpstr>
      <vt:lpstr>Slide 46</vt:lpstr>
      <vt:lpstr>Slide 47</vt:lpstr>
      <vt:lpstr>Slide 48</vt:lpstr>
      <vt:lpstr>Slide 49</vt:lpstr>
      <vt:lpstr>Slide 50</vt:lpstr>
      <vt:lpstr> Finding Attributes and Keeping the Right Attributes </vt:lpstr>
      <vt:lpstr>Slide 52</vt:lpstr>
      <vt:lpstr>Slide 53</vt:lpstr>
      <vt:lpstr>Keeping the Right Attributes</vt:lpstr>
      <vt:lpstr>Slide 55</vt:lpstr>
      <vt:lpstr>Slide 56</vt:lpstr>
      <vt:lpstr>Slide 57</vt:lpstr>
      <vt:lpstr>Slide 58</vt:lpstr>
      <vt:lpstr>Slide 59</vt:lpstr>
      <vt:lpstr> Refining with Inheritance </vt:lpstr>
      <vt:lpstr>Slide 61</vt:lpstr>
      <vt:lpstr>Slide 62</vt:lpstr>
      <vt:lpstr>Slide 63</vt:lpstr>
      <vt:lpstr>Slide 64</vt:lpstr>
      <vt:lpstr>Slide 65</vt:lpstr>
      <vt:lpstr>Slide 66</vt:lpstr>
      <vt:lpstr>Shifting the Level of Abstraction</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Application Analysis </vt:lpstr>
      <vt:lpstr>Slide 87</vt:lpstr>
      <vt:lpstr>Slide 88</vt:lpstr>
      <vt:lpstr>Slide 89</vt:lpstr>
      <vt:lpstr>Slide 90</vt:lpstr>
      <vt:lpstr>Slide 91</vt:lpstr>
      <vt:lpstr>Slide 92</vt:lpstr>
      <vt:lpstr>Finding Initial and Final Events: </vt:lpstr>
      <vt:lpstr>Slide 94</vt:lpstr>
      <vt:lpstr>Slide 95</vt:lpstr>
      <vt:lpstr>Preparing Normal Scenarios </vt:lpstr>
      <vt:lpstr>Slide 97</vt:lpstr>
      <vt:lpstr>Slide 98</vt:lpstr>
      <vt:lpstr> Adding Variation and Exception Scenarios </vt:lpstr>
      <vt:lpstr>Slide 100</vt:lpstr>
      <vt:lpstr>Finding External Events</vt:lpstr>
      <vt:lpstr>Slide 102</vt:lpstr>
      <vt:lpstr>Slide 103</vt:lpstr>
      <vt:lpstr>Slide 104</vt:lpstr>
      <vt:lpstr> Preparing Activity Diagrams for Complex Use Cases </vt:lpstr>
      <vt:lpstr>Activity diagram for card verification</vt:lpstr>
      <vt:lpstr>Organizing Actors and Use Cases </vt:lpstr>
      <vt:lpstr>Checking Against the Domain Class Model</vt:lpstr>
      <vt:lpstr>Application Class Model</vt:lpstr>
      <vt:lpstr>Application State Model</vt:lpstr>
      <vt:lpstr>Slide 111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 Overview</dc:title>
  <dc:creator>ranjan</dc:creator>
  <cp:lastModifiedBy>Ranjan</cp:lastModifiedBy>
  <cp:revision>59</cp:revision>
  <dcterms:created xsi:type="dcterms:W3CDTF">2006-08-16T00:00:00Z</dcterms:created>
  <dcterms:modified xsi:type="dcterms:W3CDTF">2017-10-04T04:37:09Z</dcterms:modified>
</cp:coreProperties>
</file>

<file path=docProps/thumbnail.jpeg>
</file>